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4400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300" r:id="rId6"/>
    <p:sldId id="333" r:id="rId7"/>
    <p:sldId id="334" r:id="rId8"/>
    <p:sldId id="301" r:id="rId9"/>
    <p:sldId id="302" r:id="rId10"/>
    <p:sldId id="303" r:id="rId11"/>
    <p:sldId id="304" r:id="rId12"/>
    <p:sldId id="305" r:id="rId13"/>
    <p:sldId id="306" r:id="rId14"/>
    <p:sldId id="312" r:id="rId15"/>
    <p:sldId id="308" r:id="rId16"/>
    <p:sldId id="309" r:id="rId17"/>
    <p:sldId id="310" r:id="rId18"/>
    <p:sldId id="311" r:id="rId19"/>
    <p:sldId id="313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8" r:id="rId35"/>
    <p:sldId id="329" r:id="rId36"/>
    <p:sldId id="330" r:id="rId37"/>
    <p:sldId id="331" r:id="rId38"/>
    <p:sldId id="332" r:id="rId39"/>
    <p:sldId id="335" r:id="rId40"/>
    <p:sldId id="280" r:id="rId41"/>
    <p:sldId id="266" r:id="rId42"/>
  </p:sldIdLst>
  <p:sldSz cx="9144000" cy="6858000" type="screen4x3"/>
  <p:notesSz cx="9926638" cy="67976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prof" initials="p" lastIdx="3" clrIdx="0"/>
  <p:cmAuthor id="2" name="cnlab" initials="." lastIdx="0" clrIdx="1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F423C0B-24CF-4C3C-8A59-7768EA0501B5}" styleName="Normal Style 1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68EC60B-5C72-4F00-A40B-8A06571290DB}" styleName="Normal Style 1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5626"/>
    <p:restoredTop sz="86434"/>
  </p:normalViewPr>
  <p:slideViewPr>
    <p:cSldViewPr>
      <p:cViewPr>
        <p:scale>
          <a:sx n="90" d="100"/>
          <a:sy n="90" d="100"/>
        </p:scale>
        <p:origin x="1938" y="60"/>
      </p:cViewPr>
      <p:guideLst>
        <p:guide orient="horz" pos="2154"/>
        <p:guide pos="2877"/>
      </p:guideLst>
    </p:cSldViewPr>
  </p:slideViewPr>
  <p:outlineViewPr>
    <p:cViewPr>
      <p:scale>
        <a:sx n="33" d="100"/>
        <a:sy n="33" d="100"/>
      </p:scale>
      <p:origin x="0" y="-482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96" y="114"/>
      </p:cViewPr>
      <p:guideLst>
        <p:guide orient="horz" pos="2139"/>
        <p:guide pos="3126"/>
      </p:guideLst>
    </p:cSldViewPr>
  </p:notesViewPr>
  <p:gridSpacing cx="36004" cy="36004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handoutMaster" Target="handoutMasters/handout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slide" Target="slides/slide34.xml"  /><Relationship Id="rId38" Type="http://schemas.openxmlformats.org/officeDocument/2006/relationships/slide" Target="slides/slide35.xml"  /><Relationship Id="rId39" Type="http://schemas.openxmlformats.org/officeDocument/2006/relationships/slide" Target="slides/slide36.xml"  /><Relationship Id="rId4" Type="http://schemas.openxmlformats.org/officeDocument/2006/relationships/slide" Target="slides/slide1.xml"  /><Relationship Id="rId40" Type="http://schemas.openxmlformats.org/officeDocument/2006/relationships/slide" Target="slides/slide37.xml"  /><Relationship Id="rId41" Type="http://schemas.openxmlformats.org/officeDocument/2006/relationships/slide" Target="slides/slide38.xml"  /><Relationship Id="rId42" Type="http://schemas.openxmlformats.org/officeDocument/2006/relationships/slide" Target="slides/slide39.xml"  /><Relationship Id="rId43" Type="http://schemas.openxmlformats.org/officeDocument/2006/relationships/commentAuthors" Target="commentAuthors.xml"  /><Relationship Id="rId44" Type="http://schemas.openxmlformats.org/officeDocument/2006/relationships/presProps" Target="presProps.xml"  /><Relationship Id="rId45" Type="http://schemas.openxmlformats.org/officeDocument/2006/relationships/viewProps" Target="viewProps.xml"  /><Relationship Id="rId46" Type="http://schemas.openxmlformats.org/officeDocument/2006/relationships/theme" Target="theme/theme1.xml"  /><Relationship Id="rId47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7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8" name="Rectangle 4"/>
          <p:cNvSpPr>
            <a:spLocks noGrp="1" noChangeArrowheads="1"/>
          </p:cNvSpPr>
          <p:nvPr>
            <p:ph type="ftr" sz="quarter" idx="2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9" name="Rectangle 5"/>
          <p:cNvSpPr>
            <a:spLocks noGrp="1" noChangeArrowheads="1"/>
          </p:cNvSpPr>
          <p:nvPr>
            <p:ph type="sldNum" sz="quarter" idx="3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7D76EB48-B2DC-4DF9-B5C5-07762B2750D8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>
          <a:xfrm>
            <a:off x="992224" y="3229608"/>
            <a:ext cx="7942198" cy="3057741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C0EA918C-B119-4499-AB94-F10A27BF33A4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3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3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3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3.xml"  /><Relationship Id="rId2" Type="http://schemas.openxmlformats.org/officeDocument/2006/relationships/notesMaster" Target="../notesMasters/notesMaster1.xml"  /></Relationships>
</file>

<file path=ppt/notesSlides/_rels/notesSlide34.xml.rels><?xml version="1.0" encoding="UTF-8" standalone="yes" ?><Relationships xmlns="http://schemas.openxmlformats.org/package/2006/relationships"><Relationship Id="rId1" Type="http://schemas.openxmlformats.org/officeDocument/2006/relationships/slide" Target="../slides/slide34.xml"  /><Relationship Id="rId2" Type="http://schemas.openxmlformats.org/officeDocument/2006/relationships/notesMaster" Target="../notesMasters/notesMaster1.xml"  /></Relationships>
</file>

<file path=ppt/notesSlides/_rels/notesSlide3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_rels/notesSlide3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6.xml"  /><Relationship Id="rId2" Type="http://schemas.openxmlformats.org/officeDocument/2006/relationships/notesMaster" Target="../notesMasters/notesMaster1.xml"  /></Relationships>
</file>

<file path=ppt/notesSlides/_rels/notesSlide37.xml.rels><?xml version="1.0" encoding="UTF-8" standalone="yes" ?><Relationships xmlns="http://schemas.openxmlformats.org/package/2006/relationships"><Relationship Id="rId1" Type="http://schemas.openxmlformats.org/officeDocument/2006/relationships/slide" Target="../slides/slide37.xml"  /><Relationship Id="rId2" Type="http://schemas.openxmlformats.org/officeDocument/2006/relationships/notesMaster" Target="../notesMasters/notesMaster1.xml"  /></Relationships>
</file>

<file path=ppt/notesSlides/_rels/notesSlide38.xml.rels><?xml version="1.0" encoding="UTF-8" standalone="yes" ?><Relationships xmlns="http://schemas.openxmlformats.org/package/2006/relationships"><Relationship Id="rId1" Type="http://schemas.openxmlformats.org/officeDocument/2006/relationships/slide" Target="../slides/slide38.xml"  /><Relationship Id="rId2" Type="http://schemas.openxmlformats.org/officeDocument/2006/relationships/notesMaster" Target="../notesMasters/notesMaster1.xml"  /></Relationships>
</file>

<file path=ppt/notesSlides/_rels/notesSlide39.xml.rels><?xml version="1.0" encoding="UTF-8" standalone="yes" ?><Relationships xmlns="http://schemas.openxmlformats.org/package/2006/relationships"><Relationship Id="rId1" Type="http://schemas.openxmlformats.org/officeDocument/2006/relationships/slide" Target="../slides/slide39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09918" y="4924226"/>
            <a:ext cx="5682643" cy="4029059"/>
          </a:xfrm>
          <a:prstGeom prst="rect">
            <a:avLst/>
          </a:prstGeom>
        </p:spPr>
        <p:txBody>
          <a:bodyPr lIns="94778" tIns="47389" rIns="94778" bIns="47389"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p65, p66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A.1.3-1 : Wrap around model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 b="1"/>
              <a:t>Jaewoo So, Senior Member, IEEE, “Throughput Analysis of Proportional Fair Scheduling”</a:t>
            </a:r>
            <a:endParaRPr lang="en-US" altLang="ko-KR" b="1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Table A.1.4-2: Assumptions for channel between UE and macro eNB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p62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A.1.1-1: Details of evaluation scenarios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p68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A.1.4 Channel model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A.1.2-1:Road configuration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5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5" name="Rectangle 10"/>
          <p:cNvSpPr>
            <a:spLocks noChangeArrowheads="1"/>
          </p:cNvSpPr>
          <p:nvPr userDrawn="1"/>
        </p:nvSpPr>
        <p:spPr bwMode="auto">
          <a:xfrm>
            <a:off x="179388" y="3055938"/>
            <a:ext cx="8785225" cy="10795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6" name="Rectangle 11"/>
          <p:cNvSpPr>
            <a:spLocks noChangeArrowheads="1"/>
          </p:cNvSpPr>
          <p:nvPr userDrawn="1"/>
        </p:nvSpPr>
        <p:spPr bwMode="auto">
          <a:xfrm>
            <a:off x="179388" y="2949575"/>
            <a:ext cx="8785225" cy="1079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177800" y="2863850"/>
            <a:ext cx="8783638" cy="107950"/>
          </a:xfrm>
          <a:prstGeom prst="rect">
            <a:avLst/>
          </a:prstGeom>
          <a:solidFill>
            <a:srgbClr val="98B5D8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White">
          <a:xfrm>
            <a:off x="609600" y="4038600"/>
            <a:ext cx="7924800" cy="1828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8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ltGray">
          <a:xfrm>
            <a:off x="609600" y="1295400"/>
            <a:ext cx="7924800" cy="1524000"/>
          </a:xfrm>
        </p:spPr>
        <p:txBody>
          <a:bodyPr/>
          <a:lstStyle>
            <a:lvl1pPr algn="ctr">
              <a:defRPr sz="4000">
                <a:solidFill>
                  <a:srgbClr val="000000"/>
                </a:solidFill>
                <a:effectLst/>
                <a:latin typeface="Calibri" panose="020F0502020204030204" pitchFamily="34" charset="0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2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93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8965"/>
            <a:ext cx="8686800" cy="685800"/>
          </a:xfrm>
        </p:spPr>
        <p:txBody>
          <a:bodyPr/>
          <a:lstStyle>
            <a:lvl1pPr>
              <a:defRPr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  <a:lvl2pPr>
              <a:defRPr sz="1800">
                <a:latin typeface="+mj-lt"/>
                <a:ea typeface="맑은 고딕" pitchFamily="50" charset="-127"/>
                <a:cs typeface="Calibri" panose="020F0502020204030204" pitchFamily="34" charset="0"/>
              </a:defRPr>
            </a:lvl2pPr>
            <a:lvl3pPr>
              <a:defRPr sz="1600">
                <a:latin typeface="+mj-lt"/>
                <a:ea typeface="맑은 고딕" pitchFamily="50" charset="-127"/>
                <a:cs typeface="Calibri" panose="020F0502020204030204" pitchFamily="34" charset="0"/>
              </a:defRPr>
            </a:lvl3pPr>
            <a:lvl4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4pPr>
            <a:lvl5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58200" y="6521450"/>
            <a:ext cx="457200" cy="244475"/>
          </a:xfrm>
          <a:ln/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BBD773F8-6E77-48C4-AC58-F843712C2EBA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pic>
        <p:nvPicPr>
          <p:cNvPr id="7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2800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new2">
            <a:extLst>
              <a:ext uri="{FF2B5EF4-FFF2-40B4-BE49-F238E27FC236}">
                <a16:creationId xmlns:a16="http://schemas.microsoft.com/office/drawing/2014/main" id="{409CC2EC-8AF5-4468-BA38-2709B51D1A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90000" contrast="-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59009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theme" Target="../theme/theme1.xml"  /><Relationship Id="rId5" Type="http://schemas.openxmlformats.org/officeDocument/2006/relationships/image" Target="../media/image3.png"  /><Relationship Id="rId6" Type="http://schemas.openxmlformats.org/officeDocument/2006/relationships/image" Target="../media/image1.jpe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Rectangle 48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0"/>
            <a:ext cx="8686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8200" y="6521450"/>
            <a:ext cx="4572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  <a:ea typeface="굴림" panose="020B0600000101010101" pitchFamily="50" charset="-127"/>
              </a:defRPr>
            </a:lvl1pPr>
          </a:lstStyle>
          <a:p>
            <a:fld id="{25ABDAD1-6A2F-4620-81BE-30E229305E11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1064" name="Rectangle 40"/>
          <p:cNvSpPr>
            <a:spLocks noChangeArrowheads="1"/>
          </p:cNvSpPr>
          <p:nvPr userDrawn="1"/>
        </p:nvSpPr>
        <p:spPr bwMode="gray">
          <a:xfrm>
            <a:off x="153988" y="685800"/>
            <a:ext cx="8820150" cy="1079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pic>
        <p:nvPicPr>
          <p:cNvPr id="9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21" r:id="rId1"/>
    <p:sldLayoutId id="2147484209" r:id="rId2"/>
    <p:sldLayoutId id="214748421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sz="22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Wingdings" panose="05000000000000000000" pitchFamily="2" charset="2"/>
        <a:buChar char="l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60000"/>
        <a:buFont typeface="Wingdings 2" panose="05020102010507070707" pitchFamily="18" charset="2"/>
        <a:buChar char="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4.gif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9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2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Relationship Id="rId5" Type="http://schemas.openxmlformats.org/officeDocument/2006/relationships/image" Target="../media/image25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6.png"  /><Relationship Id="rId4" Type="http://schemas.openxmlformats.org/officeDocument/2006/relationships/image" Target="../media/image15.png"  /><Relationship Id="rId5" Type="http://schemas.openxmlformats.org/officeDocument/2006/relationships/image" Target="../media/image27.png"  /><Relationship Id="rId6" Type="http://schemas.openxmlformats.org/officeDocument/2006/relationships/image" Target="../media/image2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9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0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1.png"  /><Relationship Id="rId4" Type="http://schemas.openxmlformats.org/officeDocument/2006/relationships/image" Target="../media/image32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3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Relationship Id="rId4" Type="http://schemas.openxmlformats.org/officeDocument/2006/relationships/image" Target="../media/image34.png"  /><Relationship Id="rId5" Type="http://schemas.openxmlformats.org/officeDocument/2006/relationships/image" Target="../media/image35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Relationship Id="rId4" Type="http://schemas.openxmlformats.org/officeDocument/2006/relationships/image" Target="../media/image15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7.xml"  /><Relationship Id="rId2" Type="http://schemas.openxmlformats.org/officeDocument/2006/relationships/slideLayout" Target="../slideLayouts/slideLayout2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6.png"  /><Relationship Id="rId4" Type="http://schemas.openxmlformats.org/officeDocument/2006/relationships/image" Target="../media/image37.png"  /><Relationship Id="rId5" Type="http://schemas.openxmlformats.org/officeDocument/2006/relationships/image" Target="../media/image38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9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0.gif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1.png"  /><Relationship Id="rId4" Type="http://schemas.openxmlformats.org/officeDocument/2006/relationships/image" Target="../media/image42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1.png"  /><Relationship Id="rId4" Type="http://schemas.openxmlformats.org/officeDocument/2006/relationships/image" Target="../media/image42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3.png"  /><Relationship Id="rId4" Type="http://schemas.openxmlformats.org/officeDocument/2006/relationships/image" Target="../media/image44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5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6.gif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7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8.png"  /><Relationship Id="rId4" Type="http://schemas.openxmlformats.org/officeDocument/2006/relationships/image" Target="../media/image49.png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8.xml"  /><Relationship Id="rId2" Type="http://schemas.openxmlformats.org/officeDocument/2006/relationships/slideLayout" Target="../slideLayouts/slideLayout2.xml"  /></Relationships>
</file>

<file path=ppt/slides/_rels/slide3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9.xml"  /><Relationship Id="rId2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Relationship Id="rId5" Type="http://schemas.openxmlformats.org/officeDocument/2006/relationships/image" Target="../media/image10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1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September. 15. 2021</a:t>
            </a:r>
          </a:p>
          <a:p>
            <a:pPr lvl="0">
              <a:defRPr/>
            </a:pPr>
            <a:r>
              <a:rPr lang="en-US" altLang="ko-KR" sz="2400"/>
              <a:t>Donghee Han</a:t>
            </a:r>
          </a:p>
          <a:p>
            <a:pPr lvl="0">
              <a:defRPr/>
            </a:pPr>
            <a:r>
              <a:rPr lang="en-US" altLang="ko-KR" sz="2400"/>
              <a:t>dhh0425@sogang.ac.kr</a:t>
            </a:r>
          </a:p>
        </p:txBody>
      </p:sp>
      <p:sp>
        <p:nvSpPr>
          <p:cNvPr id="5123" name="제목 2"/>
          <p:cNvSpPr>
            <a:spLocks noGrp="1"/>
          </p:cNvSpPr>
          <p:nvPr>
            <p:ph type="ctrTitle"/>
          </p:nvPr>
        </p:nvSpPr>
        <p:spPr>
          <a:xfrm>
            <a:off x="609600" y="685800"/>
            <a:ext cx="7924800" cy="2133600"/>
          </a:xfrm>
        </p:spPr>
        <p:txBody>
          <a:bodyPr/>
          <a:lstStyle/>
          <a:p>
            <a:pPr lvl="0" algn="r">
              <a:defRPr/>
            </a:pPr>
            <a:r>
              <a:rPr lang="en-US" altLang="ko-KR" sz="2800">
                <a:solidFill>
                  <a:schemeClr val="tx2"/>
                </a:solidFill>
                <a:latin typeface="+mj-lt"/>
              </a:rPr>
              <a:t>3GPP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TR 36.885 v14.0.0</a:t>
            </a:r>
            <a:br>
              <a:rPr lang="ko-KR" altLang="en-US" sz="2800">
                <a:solidFill>
                  <a:schemeClr val="tx2"/>
                </a:solidFill>
                <a:latin typeface="+mj-lt"/>
              </a:rPr>
            </a:br>
            <a:r>
              <a:rPr lang="en-US" altLang="ko-KR" sz="1800">
                <a:solidFill>
                  <a:schemeClr val="tx2"/>
                </a:solidFill>
                <a:latin typeface="+mj-lt"/>
              </a:rPr>
              <a:t>3rd Generation Partnership Project;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Technical Specification Group Radio Access Network;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Study on LTE-based V2X Services;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(Release 14)</a:t>
            </a: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PC5-based V2V, V2I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Channel model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Urban case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endParaRPr lang="en-US" altLang="ko-KR" sz="2800">
              <a:solidFill>
                <a:schemeClr val="tx2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42509" y="908685"/>
            <a:ext cx="4401999" cy="504063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Simulation(Urban case)</a:t>
            </a:r>
            <a:endParaRPr lang="ko-KR" altLang="en-US" sz="2700"/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39552" y="2667802"/>
            <a:ext cx="3143723" cy="3605513"/>
          </a:xfrm>
          <a:prstGeom prst="rect">
            <a:avLst/>
          </a:prstGeom>
        </p:spPr>
      </p:pic>
      <p:cxnSp>
        <p:nvCxnSpPr>
          <p:cNvPr id="41" name="직선 연결선 40"/>
          <p:cNvCxnSpPr/>
          <p:nvPr/>
        </p:nvCxnSpPr>
        <p:spPr>
          <a:xfrm>
            <a:off x="2267744" y="4509120"/>
            <a:ext cx="3528392" cy="115212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2" name="직선 연결선 41"/>
          <p:cNvCxnSpPr/>
          <p:nvPr/>
        </p:nvCxnSpPr>
        <p:spPr>
          <a:xfrm flipV="1">
            <a:off x="2267744" y="1052736"/>
            <a:ext cx="3528392" cy="313234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3" name="직선 연결선 42"/>
          <p:cNvCxnSpPr/>
          <p:nvPr/>
        </p:nvCxnSpPr>
        <p:spPr>
          <a:xfrm flipV="1">
            <a:off x="2483768" y="1042939"/>
            <a:ext cx="6605391" cy="314214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4" name="직선 연결선 43"/>
          <p:cNvCxnSpPr/>
          <p:nvPr/>
        </p:nvCxnSpPr>
        <p:spPr>
          <a:xfrm>
            <a:off x="2447764" y="4545124"/>
            <a:ext cx="6631773" cy="107751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grpSp>
        <p:nvGrpSpPr>
          <p:cNvPr id="61" name="그룹 60"/>
          <p:cNvGrpSpPr/>
          <p:nvPr/>
        </p:nvGrpSpPr>
        <p:grpSpPr>
          <a:xfrm rot="0">
            <a:off x="7213054" y="3248980"/>
            <a:ext cx="203262" cy="540060"/>
            <a:chOff x="2640546" y="836712"/>
            <a:chExt cx="888770" cy="1692188"/>
          </a:xfrm>
        </p:grpSpPr>
        <p:sp>
          <p:nvSpPr>
            <p:cNvPr id="50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51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2" name="직선 연결선 51"/>
            <p:cNvCxnSpPr>
              <a:stCxn id="50" idx="1"/>
              <a:endCxn id="50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3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55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6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8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9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 rot="0">
            <a:off x="6372200" y="2412652"/>
            <a:ext cx="119384" cy="80243"/>
            <a:chOff x="1439652" y="1484784"/>
            <a:chExt cx="1152128" cy="576064"/>
          </a:xfrm>
        </p:grpSpPr>
        <p:sp>
          <p:nvSpPr>
            <p:cNvPr id="62" name="순서도: 대체 처리 6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3" name="순서도: 대체 처리 6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6" name="사각형: 둥근 모서리 6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7" name="사각형: 둥근 모서리 6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 rot="0">
            <a:off x="5616116" y="3717032"/>
            <a:ext cx="119384" cy="80243"/>
            <a:chOff x="1439652" y="1484784"/>
            <a:chExt cx="1152128" cy="576064"/>
          </a:xfrm>
        </p:grpSpPr>
        <p:sp>
          <p:nvSpPr>
            <p:cNvPr id="71" name="순서도: 대체 처리 7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2" name="순서도: 대체 처리 7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3" name="타원 7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5" name="사각형: 둥근 모서리 7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6" name="사각형: 둥근 모서리 7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7" name="그룹 76"/>
          <p:cNvGrpSpPr/>
          <p:nvPr/>
        </p:nvGrpSpPr>
        <p:grpSpPr>
          <a:xfrm rot="0">
            <a:off x="7476951" y="1844824"/>
            <a:ext cx="119384" cy="80243"/>
            <a:chOff x="1439652" y="1484784"/>
            <a:chExt cx="1152128" cy="576064"/>
          </a:xfrm>
        </p:grpSpPr>
        <p:sp>
          <p:nvSpPr>
            <p:cNvPr id="78" name="순서도: 대체 처리 77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9" name="순서도: 대체 처리 78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0" name="타원 79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2" name="사각형: 둥근 모서리 81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3" name="사각형: 둥근 모서리 82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84" name="그룹 83"/>
          <p:cNvGrpSpPr/>
          <p:nvPr/>
        </p:nvGrpSpPr>
        <p:grpSpPr>
          <a:xfrm rot="0">
            <a:off x="7800987" y="2916709"/>
            <a:ext cx="119384" cy="80243"/>
            <a:chOff x="1439652" y="1484784"/>
            <a:chExt cx="1152128" cy="576064"/>
          </a:xfrm>
        </p:grpSpPr>
        <p:sp>
          <p:nvSpPr>
            <p:cNvPr id="85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6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7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9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0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 rot="0">
            <a:off x="7404943" y="5553236"/>
            <a:ext cx="119384" cy="80243"/>
            <a:chOff x="1439652" y="1484784"/>
            <a:chExt cx="1152128" cy="576064"/>
          </a:xfrm>
        </p:grpSpPr>
        <p:sp>
          <p:nvSpPr>
            <p:cNvPr id="92" name="순서도: 대체 처리 9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3" name="순서도: 대체 처리 9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4" name="타원 9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5" name="타원 9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6" name="사각형: 둥근 모서리 9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7" name="사각형: 둥근 모서리 9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8" name="그룹 97"/>
          <p:cNvGrpSpPr/>
          <p:nvPr/>
        </p:nvGrpSpPr>
        <p:grpSpPr>
          <a:xfrm rot="0">
            <a:off x="6504843" y="4788917"/>
            <a:ext cx="119384" cy="80243"/>
            <a:chOff x="1439652" y="1484784"/>
            <a:chExt cx="1152128" cy="576064"/>
          </a:xfrm>
        </p:grpSpPr>
        <p:sp>
          <p:nvSpPr>
            <p:cNvPr id="99" name="순서도: 대체 처리 9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0" name="순서도: 대체 처리 9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1" name="타원 10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2" name="타원 10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3" name="사각형: 둥근 모서리 10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4" name="사각형: 둥근 모서리 10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05" name="그룹 104"/>
          <p:cNvGrpSpPr/>
          <p:nvPr/>
        </p:nvGrpSpPr>
        <p:grpSpPr>
          <a:xfrm rot="0">
            <a:off x="7476951" y="4401108"/>
            <a:ext cx="119384" cy="80243"/>
            <a:chOff x="1439652" y="1484784"/>
            <a:chExt cx="1152128" cy="576064"/>
          </a:xfrm>
        </p:grpSpPr>
        <p:sp>
          <p:nvSpPr>
            <p:cNvPr id="106" name="순서도: 대체 처리 10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7" name="순서도: 대체 처리 10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8" name="타원 10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9" name="타원 10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0" name="사각형: 둥근 모서리 10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1" name="사각형: 둥근 모서리 11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2" name="그룹 111"/>
          <p:cNvGrpSpPr/>
          <p:nvPr/>
        </p:nvGrpSpPr>
        <p:grpSpPr>
          <a:xfrm rot="0">
            <a:off x="6696236" y="4860925"/>
            <a:ext cx="119384" cy="80243"/>
            <a:chOff x="1439652" y="1484784"/>
            <a:chExt cx="1152128" cy="576064"/>
          </a:xfrm>
        </p:grpSpPr>
        <p:sp>
          <p:nvSpPr>
            <p:cNvPr id="113" name="순서도: 대체 처리 112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4" name="순서도: 대체 처리 113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5" name="타원 114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6" name="타원 115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7" name="사각형: 둥근 모서리 116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8" name="사각형: 둥근 모서리 117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 rot="0">
            <a:off x="8629079" y="2448657"/>
            <a:ext cx="119384" cy="80243"/>
            <a:chOff x="1439652" y="1484784"/>
            <a:chExt cx="1152128" cy="576064"/>
          </a:xfrm>
        </p:grpSpPr>
        <p:sp>
          <p:nvSpPr>
            <p:cNvPr id="120" name="순서도: 대체 처리 11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1" name="순서도: 대체 처리 12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2" name="타원 12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3" name="타원 12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4" name="사각형: 둥근 모서리 12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5" name="사각형: 둥근 모서리 12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26" name="그룹 125"/>
          <p:cNvGrpSpPr/>
          <p:nvPr/>
        </p:nvGrpSpPr>
        <p:grpSpPr>
          <a:xfrm rot="0">
            <a:off x="5892775" y="5445224"/>
            <a:ext cx="119384" cy="80243"/>
            <a:chOff x="1439652" y="1484784"/>
            <a:chExt cx="1152128" cy="576064"/>
          </a:xfrm>
        </p:grpSpPr>
        <p:sp>
          <p:nvSpPr>
            <p:cNvPr id="127" name="순서도: 대체 처리 12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8" name="순서도: 대체 처리 12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1" name="사각형: 둥근 모서리 13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2" name="사각형: 둥근 모서리 13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33" name="그룹 132"/>
          <p:cNvGrpSpPr/>
          <p:nvPr/>
        </p:nvGrpSpPr>
        <p:grpSpPr>
          <a:xfrm rot="0">
            <a:off x="6504843" y="1268760"/>
            <a:ext cx="119384" cy="80243"/>
            <a:chOff x="1439652" y="1484784"/>
            <a:chExt cx="1152128" cy="576064"/>
          </a:xfrm>
        </p:grpSpPr>
        <p:sp>
          <p:nvSpPr>
            <p:cNvPr id="134" name="순서도: 대체 처리 133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5" name="순서도: 대체 처리 134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6" name="타원 135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7" name="타원 136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8" name="사각형: 둥근 모서리 137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9" name="사각형: 둥근 모서리 138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40" name="그룹 139"/>
          <p:cNvGrpSpPr/>
          <p:nvPr/>
        </p:nvGrpSpPr>
        <p:grpSpPr>
          <a:xfrm rot="0">
            <a:off x="7920372" y="1044501"/>
            <a:ext cx="119384" cy="80243"/>
            <a:chOff x="1439652" y="1484784"/>
            <a:chExt cx="1152128" cy="576064"/>
          </a:xfrm>
        </p:grpSpPr>
        <p:sp>
          <p:nvSpPr>
            <p:cNvPr id="141" name="순서도: 대체 처리 14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2" name="순서도: 대체 처리 14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3" name="타원 14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4" name="타원 14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5" name="사각형: 둥근 모서리 14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6" name="사각형: 둥근 모서리 14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0" y="920426"/>
            <a:ext cx="5015865" cy="112554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Drop vehicle, base station (Urban case)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Vehicle UEs are dropped on the roads according to spatial Poisson process.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Vehicle density is determined by the vehicle speed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macro eNB is 500 m and the wrap around model in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Figure A.1.3-1 is used.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148" name="그룹 147"/>
          <p:cNvGrpSpPr/>
          <p:nvPr/>
        </p:nvGrpSpPr>
        <p:grpSpPr>
          <a:xfrm rot="0">
            <a:off x="7476951" y="1340768"/>
            <a:ext cx="119384" cy="80243"/>
            <a:chOff x="1439652" y="1484784"/>
            <a:chExt cx="1152128" cy="576064"/>
          </a:xfrm>
        </p:grpSpPr>
        <p:sp>
          <p:nvSpPr>
            <p:cNvPr id="149" name="순서도: 대체 처리 14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0" name="순서도: 대체 처리 14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1" name="타원 15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2" name="타원 15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3" name="사각형: 둥근 모서리 15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4" name="사각형: 둥근 모서리 15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55" name="그룹 154"/>
          <p:cNvGrpSpPr/>
          <p:nvPr/>
        </p:nvGrpSpPr>
        <p:grpSpPr>
          <a:xfrm rot="0">
            <a:off x="7476951" y="2348880"/>
            <a:ext cx="119384" cy="80243"/>
            <a:chOff x="1439652" y="1484784"/>
            <a:chExt cx="1152128" cy="576064"/>
          </a:xfrm>
        </p:grpSpPr>
        <p:sp>
          <p:nvSpPr>
            <p:cNvPr id="156" name="순서도: 대체 처리 15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7" name="순서도: 대체 처리 15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8" name="타원 15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9" name="타원 15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0" name="사각형: 둥근 모서리 15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1" name="사각형: 둥근 모서리 16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" name="표 161"/>
          <p:cNvGraphicFramePr>
            <a:graphicFrameLocks noGrp="1"/>
          </p:cNvGraphicFramePr>
          <p:nvPr/>
        </p:nvGraphicFramePr>
        <p:xfrm>
          <a:off x="4734064" y="5183718"/>
          <a:ext cx="3366327" cy="159365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097280"/>
                <a:gridCol w="2269047"/>
              </a:tblGrid>
              <a:tr h="389694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Vehicle No.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Absolute vehicle speed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0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...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N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  <p:grpSp>
        <p:nvGrpSpPr>
          <p:cNvPr id="302" name="그룹 301"/>
          <p:cNvGrpSpPr/>
          <p:nvPr/>
        </p:nvGrpSpPr>
        <p:grpSpPr>
          <a:xfrm rot="0">
            <a:off x="4103948" y="980728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 rot="0"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 rot="0"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 rot="0"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  <p:sp>
        <p:nvSpPr>
          <p:cNvPr id="303" name="TextBox 146"/>
          <p:cNvSpPr txBox="1"/>
          <p:nvPr/>
        </p:nvSpPr>
        <p:spPr>
          <a:xfrm>
            <a:off x="0" y="920426"/>
            <a:ext cx="567690" cy="23971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143508" y="800708"/>
            <a:ext cx="3757932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Set vehicle UE’s state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5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72668" y="1016732"/>
            <a:ext cx="3951560" cy="5364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그룹 301"/>
          <p:cNvGrpSpPr/>
          <p:nvPr/>
        </p:nvGrpSpPr>
        <p:grpSpPr>
          <a:xfrm rot="0">
            <a:off x="179512" y="1628800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 rot="0"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 rot="0"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 rot="0"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  <p:sp>
        <p:nvSpPr>
          <p:cNvPr id="303" name="TextBox 302"/>
          <p:cNvSpPr txBox="1"/>
          <p:nvPr/>
        </p:nvSpPr>
        <p:spPr>
          <a:xfrm>
            <a:off x="4860032" y="1952836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632932" y="252890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5" name=""/>
          <p:cNvSpPr txBox="1"/>
          <p:nvPr/>
        </p:nvSpPr>
        <p:spPr>
          <a:xfrm>
            <a:off x="3325964" y="1495284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6" name=""/>
          <p:cNvSpPr txBox="1"/>
          <p:nvPr/>
        </p:nvSpPr>
        <p:spPr>
          <a:xfrm>
            <a:off x="1547664" y="4879660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9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0" name="제목 1"/>
          <p:cNvSpPr>
            <a:spLocks noGrp="1"/>
          </p:cNvSpPr>
          <p:nvPr>
            <p:ph type="title" idx="0"/>
          </p:nvPr>
        </p:nvSpPr>
        <p:spPr>
          <a:xfrm>
            <a:off x="214313" y="8965"/>
            <a:ext cx="8686800" cy="685800"/>
          </a:xfrm>
        </p:spPr>
        <p:txBody>
          <a:bodyPr vert="horz" wrap="square" lIns="91440" tIns="45720" rIns="91440" bIns="45720" anchor="ctr" anchorCtr="0"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07" name="그룹 306"/>
          <p:cNvGrpSpPr/>
          <p:nvPr/>
        </p:nvGrpSpPr>
        <p:grpSpPr>
          <a:xfrm rot="0">
            <a:off x="635880" y="3150482"/>
            <a:ext cx="6060356" cy="3446870"/>
            <a:chOff x="612576" y="1160748"/>
            <a:chExt cx="6708428" cy="3698898"/>
          </a:xfrm>
        </p:grpSpPr>
        <p:pic>
          <p:nvPicPr>
            <p:cNvPr id="305" name="그림 30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4768" y="2204864"/>
              <a:ext cx="6696236" cy="2654782"/>
            </a:xfrm>
            <a:prstGeom prst="rect">
              <a:avLst/>
            </a:prstGeom>
          </p:spPr>
        </p:pic>
        <p:pic>
          <p:nvPicPr>
            <p:cNvPr id="306" name="그림 30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12576" y="1160748"/>
              <a:ext cx="6706332" cy="1091772"/>
            </a:xfrm>
            <a:prstGeom prst="rect">
              <a:avLst/>
            </a:prstGeom>
          </p:spPr>
        </p:pic>
      </p:grpSp>
      <p:pic>
        <p:nvPicPr>
          <p:cNvPr id="309" name="그림 30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1560" y="1126175"/>
            <a:ext cx="6084676" cy="1772279"/>
          </a:xfrm>
          <a:prstGeom prst="rect">
            <a:avLst/>
          </a:prstGeom>
        </p:spPr>
      </p:pic>
      <p:sp>
        <p:nvSpPr>
          <p:cNvPr id="310" name="TextBox 309"/>
          <p:cNvSpPr txBox="1"/>
          <p:nvPr/>
        </p:nvSpPr>
        <p:spPr>
          <a:xfrm>
            <a:off x="7012596" y="1853403"/>
            <a:ext cx="1663860" cy="72101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3GPP</a:t>
            </a:r>
            <a:r>
              <a:rPr lang="ko-KR" altLang="en-US" sz="19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36.885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Release 14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6696236" y="4733723"/>
            <a:ext cx="2553879" cy="7265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WINNER+ B1 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Manhattan grid layout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Box 302"/>
          <p:cNvSpPr txBox="1"/>
          <p:nvPr/>
        </p:nvSpPr>
        <p:spPr>
          <a:xfrm>
            <a:off x="161509" y="1484784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863059" y="2888941"/>
                <a:ext cx="7496174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863059" y="2888941"/>
                <a:ext cx="7496174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0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6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8761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640221" y="1996963"/>
                <a:ext cx="7496174" cy="49244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d>
                        <m:dPr>
                          <m:begChr m:val="{"/>
                          <m:endChr m:val=""/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eqArr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≥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</m:t>
                                      </m:r>
                                      <m: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40.0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+ 9.45−17.3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sz="1200" i="0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10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ℎ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′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𝑏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)</m:t>
                                      </m:r>
                                    </m:fName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−17.3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ℎ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′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𝑚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)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+2.7</m:t>
                                          </m:r>
                                          <m:func>
                                            <m:func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funcPr>
                                            <m:fName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sz="1200" i="0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log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10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𝑓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𝑐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/5.0)</m:t>
                                              </m:r>
                                            </m:fName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 xml:space="preserve">    </m:t>
                                              </m:r>
                                            </m:e>
                                          </m:func>
                                        </m:e>
                                      </m:func>
                                    </m:e>
                                  </m:func>
                                </m:e>
                              </m:func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&lt;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22.7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 xml:space="preserve">+ 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41.0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+</m:t>
                                      </m:r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20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𝑐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/5.0)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                                            </m:t>
                                          </m:r>
                                        </m:e>
                                      </m:func>
                                    </m:fName>
                                    <m:e/>
                                  </m:func>
                                </m:e>
                              </m:func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𝑛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), 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))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           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                                           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,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∈{1,2}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𝑃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) : 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)+20−12.5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+10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func>
                        <m:func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+3</m:t>
                          </m:r>
                          <m:func>
                            <m:func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sz="12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10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/5.0)</m:t>
                              </m:r>
                            </m:fName>
                            <m:e/>
                          </m:func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(2.8−0.0024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, 1.84)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두차량의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대각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1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송신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2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𝑓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𝑐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𝑞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𝑦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송신 차량의 안테나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𝑚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안테나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640221" y="1996963"/>
                <a:ext cx="7496174" cy="49244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pic>
        <p:nvPicPr>
          <p:cNvPr id="30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84168" y="4680148"/>
            <a:ext cx="2494042" cy="2061221"/>
          </a:xfrm>
          <a:prstGeom prst="rect">
            <a:avLst/>
          </a:prstGeom>
        </p:spPr>
      </p:pic>
      <p:sp>
        <p:nvSpPr>
          <p:cNvPr id="30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7358"/>
            <a:ext cx="8820980" cy="565000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"/>
              <p:cNvSpPr/>
              <p:nvPr/>
            </p:nvSpPr>
            <p:spPr>
              <a:xfrm>
                <a:off x="1895475" y="2639536"/>
                <a:ext cx="5353050" cy="37052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로 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을 통해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1895475" y="2639536"/>
                <a:ext cx="5353050" cy="37052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0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8760"/>
            <a:ext cx="8820980" cy="44640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method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Deep Reinforcement Learning Based Resource Allocation for V2V Commnunications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paper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Gaussian distrubution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method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     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2.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DDPG-Based Resource Allocation Scheme for NOMA Vehicular Communications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paper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   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Reyleigh fading method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21352" y="4293096"/>
            <a:ext cx="3591108" cy="24200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8" name="자유형: 도형 303"/>
              <p:cNvSpPr/>
              <p:nvPr/>
            </p:nvSpPr>
            <p:spPr>
              <a:xfrm>
                <a:off x="503548" y="2564904"/>
                <a:ext cx="4648200" cy="139065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~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~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𝐹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= 20</m:t>
                      </m:r>
                      <m:func>
                        <m:func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e>
                              </m:rad>
                            </m:den>
                          </m:f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𝑎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𝑎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 + 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e>
                      </m:func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8" name=""/>
              <p:cNvSpPr txBox="1"/>
              <p:nvPr/>
            </p:nvSpPr>
            <p:spPr>
              <a:xfrm>
                <a:off x="503548" y="2564904"/>
                <a:ext cx="4648200" cy="139065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7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85589" y="4518434"/>
                <a:ext cx="3838575" cy="1466850"/>
              </a:xfr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1">
                          <a:solidFill>
                            <a:srgbClr val="000000"/>
                          </a:solidFill>
                        </a:rPr>
                        <m:t>𝐒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𝐍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𝐑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𝐝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𝐁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𝐦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𝐟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𝐫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𝐨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𝐦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𝐑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𝐲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𝐥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𝐡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𝐟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𝐚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𝐝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𝐧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𝐂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𝐃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𝐅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</a:rPr>
                        <m:t>𝛾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 =</m:t>
                      </m:r>
                      <m:sSub>
                        <m:sSub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</m:acc>
                        </m:e>
                        <m:sub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</a:rPr>
                        <m:t>(</m:t>
                      </m:r>
                      <m:func>
                        <m:func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ln</m:t>
                          </m:r>
                        </m:fName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(1−</m:t>
                          </m:r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𝐹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sSub>
                        <m:sSub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𝐹</m:t>
                          </m:r>
                        </m:e>
                        <m:sub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  <m:sub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sz="1500">
                          <a:solidFill>
                            <a:srgbClr val="000000"/>
                          </a:solidFill>
                        </a:rPr>
                        <m:t xml:space="preserve"> : 0 ~ 1 </m:t>
                      </m:r>
                      <m:r>
                        <a:rPr sz="1500">
                          <a:solidFill>
                            <a:srgbClr val="000000"/>
                          </a:solidFill>
                        </a:rPr>
                        <m:t>사이의 랜덤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</m:acc>
                        </m:e>
                        <m:sub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평균 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𝑅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17" name=""/>
              <p:cNvSpPr txBox="1"/>
              <p:nvPr/>
            </p:nvSpPr>
            <p:spPr>
              <a:xfrm>
                <a:off x="485589" y="4518434"/>
                <a:ext cx="3838575" cy="14668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sp>
        <p:nvSpPr>
          <p:cNvPr id="318" name=""/>
          <p:cNvSpPr txBox="1"/>
          <p:nvPr/>
        </p:nvSpPr>
        <p:spPr>
          <a:xfrm>
            <a:off x="8244407" y="6650119"/>
            <a:ext cx="1260140" cy="207881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SNR dB</a:t>
            </a:r>
            <a:endParaRPr lang="en-US" altLang="ko-KR" sz="8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9" name=""/>
          <p:cNvSpPr txBox="1"/>
          <p:nvPr/>
        </p:nvSpPr>
        <p:spPr>
          <a:xfrm>
            <a:off x="4680012" y="4509120"/>
            <a:ext cx="648072" cy="47816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Number of </a:t>
            </a:r>
            <a:endParaRPr lang="en-US" altLang="ko-KR" sz="8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SNR dB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0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40" name="자유형: 도형 303"/>
              <p:cNvSpPr/>
              <p:nvPr/>
            </p:nvSpPr>
            <p:spPr>
              <a:xfrm>
                <a:off x="4285617" y="2596852"/>
                <a:ext cx="4714875" cy="4000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Fast fading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2,1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</p:txBody>
          </p:sp>
        </mc:Choice>
        <mc:Fallback>
          <p:sp>
            <p:nvSpPr>
              <p:cNvPr id="340" name=""/>
              <p:cNvSpPr txBox="1"/>
              <p:nvPr/>
            </p:nvSpPr>
            <p:spPr>
              <a:xfrm>
                <a:off x="4285617" y="2596852"/>
                <a:ext cx="4714875" cy="4000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44" name=""/>
          <p:cNvSpPr txBox="1"/>
          <p:nvPr/>
        </p:nvSpPr>
        <p:spPr>
          <a:xfrm>
            <a:off x="539552" y="1423276"/>
            <a:ext cx="7524836" cy="8229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360040" y="2467392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4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cxnSp>
          <p:nvCxnSpPr>
            <p:cNvPr id="333" name=""/>
            <p:cNvCxnSpPr/>
            <p:nvPr/>
          </p:nvCxnSpPr>
          <p:spPr>
            <a:xfrm rot="5400000">
              <a:off x="1560794" y="2573830"/>
              <a:ext cx="2592414" cy="155306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4" name=""/>
            <p:cNvCxnSpPr>
              <a:endCxn id="317" idx="3"/>
            </p:cNvCxnSpPr>
            <p:nvPr/>
          </p:nvCxnSpPr>
          <p:spPr>
            <a:xfrm rot="5400000" flipH="1" flipV="1">
              <a:off x="1462038" y="2558577"/>
              <a:ext cx="2606631" cy="155900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6" name=""/>
            <p:cNvCxnSpPr/>
            <p:nvPr/>
          </p:nvCxnSpPr>
          <p:spPr>
            <a:xfrm rot="16200000" flipH="1">
              <a:off x="848910" y="3658487"/>
              <a:ext cx="1494559" cy="5369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7" name=""/>
            <p:cNvCxnSpPr/>
            <p:nvPr/>
          </p:nvCxnSpPr>
          <p:spPr>
            <a:xfrm rot="16200000" flipV="1">
              <a:off x="779656" y="3662617"/>
              <a:ext cx="1476107" cy="5287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007604" y="1840818"/>
                  <a:ext cx="17049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007604" y="1840818"/>
                  <a:ext cx="1704975" cy="400050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</p:sp>
          </mc:Fallback>
        </mc:AlternateContent>
        <p:sp>
          <p:nvSpPr>
            <p:cNvPr id="351" name=""/>
            <p:cNvSpPr/>
            <p:nvPr/>
          </p:nvSpPr>
          <p:spPr>
            <a:xfrm>
              <a:off x="1547664" y="2888940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9" name=""/>
                <p:cNvSpPr/>
                <p:nvPr/>
              </p:nvSpPr>
              <p:spPr>
                <a:xfrm>
                  <a:off x="1447056" y="2884934"/>
                  <a:ext cx="1828800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i="1">
                            <a:solidFill>
                              <a:srgbClr val="ff0000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9" name=""/>
                <p:cNvSpPr txBox="1"/>
                <p:nvPr/>
              </p:nvSpPr>
              <p:spPr>
                <a:xfrm>
                  <a:off x="1447056" y="2884934"/>
                  <a:ext cx="1828800" cy="40005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</p:sp>
          </mc:Fallback>
        </mc:AlternateContent>
      </p:grpSp>
      <p:cxnSp>
        <p:nvCxnSpPr>
          <p:cNvPr id="354" name=""/>
          <p:cNvCxnSpPr/>
          <p:nvPr/>
        </p:nvCxnSpPr>
        <p:spPr>
          <a:xfrm rot="16200000" flipH="1">
            <a:off x="1899353" y="3245575"/>
            <a:ext cx="165434" cy="1403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5" name=""/>
          <p:cNvSpPr/>
          <p:nvPr/>
        </p:nvSpPr>
        <p:spPr>
          <a:xfrm>
            <a:off x="2016224" y="3392996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6" name=""/>
          <p:cNvCxnSpPr/>
          <p:nvPr/>
        </p:nvCxnSpPr>
        <p:spPr>
          <a:xfrm rot="10800000" flipV="1">
            <a:off x="1224136" y="3513779"/>
            <a:ext cx="788014" cy="3832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57" name=""/>
          <p:cNvCxnSpPr/>
          <p:nvPr/>
        </p:nvCxnSpPr>
        <p:spPr>
          <a:xfrm flipV="1">
            <a:off x="2172571" y="2902174"/>
            <a:ext cx="1092868" cy="5414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8" name=""/>
          <p:cNvSpPr/>
          <p:nvPr/>
        </p:nvSpPr>
        <p:spPr>
          <a:xfrm>
            <a:off x="2232248" y="3465004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9" name=""/>
          <p:cNvCxnSpPr>
            <a:stCxn id="358" idx="7"/>
          </p:cNvCxnSpPr>
          <p:nvPr/>
        </p:nvCxnSpPr>
        <p:spPr>
          <a:xfrm flipV="1">
            <a:off x="2355173" y="2972358"/>
            <a:ext cx="910266" cy="5137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60" name=""/>
          <p:cNvCxnSpPr/>
          <p:nvPr/>
        </p:nvCxnSpPr>
        <p:spPr>
          <a:xfrm rot="10800000" flipV="1">
            <a:off x="1230097" y="3548871"/>
            <a:ext cx="997618" cy="416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361" name=""/>
          <p:cNvCxnSpPr/>
          <p:nvPr/>
        </p:nvCxnSpPr>
        <p:spPr>
          <a:xfrm rot="5400000" flipH="1" flipV="1">
            <a:off x="2152517" y="3704279"/>
            <a:ext cx="235618" cy="852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6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Overall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4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Contents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6700" y="876672"/>
            <a:ext cx="8610600" cy="5504656"/>
          </a:xfrm>
        </p:spPr>
        <p:txBody>
          <a:bodyPr/>
          <a:lstStyle/>
          <a:p>
            <a:pPr marL="0" lvl="0" indent="0">
              <a:buNone/>
              <a:defRPr/>
            </a:pPr>
            <a:endParaRPr lang="en-US" altLang="ko-KR" sz="2400"/>
          </a:p>
          <a:p>
            <a:pPr lvl="0">
              <a:defRPr/>
            </a:pPr>
            <a:r>
              <a:rPr lang="en-US" altLang="ko-KR" sz="2400"/>
              <a:t>Terminology</a:t>
            </a:r>
            <a:r>
              <a:rPr lang="ko-KR" altLang="en-US" sz="2400"/>
              <a:t> </a:t>
            </a:r>
            <a:r>
              <a:rPr lang="en-US" altLang="ko-KR" sz="2400"/>
              <a:t>&amp;</a:t>
            </a:r>
            <a:r>
              <a:rPr lang="ko-KR" altLang="en-US" sz="2400"/>
              <a:t> </a:t>
            </a:r>
            <a:r>
              <a:rPr lang="en-US" altLang="ko-KR" sz="2400"/>
              <a:t>Scenario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Environment parameter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Simulation Block diagram(Urban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Geometric parameter(Urban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Simulation(Urban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ANALYSYS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Future research plan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Development Environment</a:t>
            </a:r>
            <a:endParaRPr lang="en-US" altLang="ko-KR" sz="2400"/>
          </a:p>
          <a:p>
            <a:pPr>
              <a:defRPr/>
            </a:pPr>
            <a:r>
              <a:rPr lang="en-US" altLang="ko-KR" sz="2400"/>
              <a:t>Reference</a:t>
            </a:r>
            <a:endParaRPr lang="en-US" altLang="ko-KR" sz="2400"/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1628800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362" name="그룹 60"/>
          <p:cNvGrpSpPr/>
          <p:nvPr/>
        </p:nvGrpSpPr>
        <p:grpSpPr>
          <a:xfrm rot="0">
            <a:off x="3059832" y="2240868"/>
            <a:ext cx="203262" cy="540060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71" name="TextBox 302"/>
          <p:cNvSpPr txBox="1"/>
          <p:nvPr/>
        </p:nvSpPr>
        <p:spPr>
          <a:xfrm>
            <a:off x="4860032" y="2086352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7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pic>
        <p:nvPicPr>
          <p:cNvPr id="37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71550" y="1553974"/>
            <a:ext cx="7200899" cy="1875026"/>
          </a:xfrm>
          <a:prstGeom prst="rect">
            <a:avLst/>
          </a:prstGeom>
        </p:spPr>
      </p:pic>
      <p:sp>
        <p:nvSpPr>
          <p:cNvPr id="373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73" name="TextBox 302"/>
          <p:cNvSpPr txBox="1"/>
          <p:nvPr/>
        </p:nvSpPr>
        <p:spPr>
          <a:xfrm>
            <a:off x="143508" y="1412776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4" name="자유형: 도형 303"/>
              <p:cNvSpPr/>
              <p:nvPr/>
            </p:nvSpPr>
            <p:spPr>
              <a:xfrm>
                <a:off x="875109" y="2768911"/>
                <a:ext cx="7943850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4" name=""/>
              <p:cNvSpPr txBox="1"/>
              <p:nvPr/>
            </p:nvSpPr>
            <p:spPr>
              <a:xfrm>
                <a:off x="875109" y="2768911"/>
                <a:ext cx="7943850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7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 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411376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2400300" y="2476103"/>
                <a:ext cx="4819650" cy="21050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간의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func>
                        <m:func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128.1 + 37.6</m:t>
                              </m:r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/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𝑚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/>
                      </m:func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2400300" y="2476103"/>
                <a:ext cx="4819650" cy="21050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grpSp>
        <p:nvGrpSpPr>
          <p:cNvPr id="306" name="그룹 60"/>
          <p:cNvGrpSpPr/>
          <p:nvPr/>
        </p:nvGrpSpPr>
        <p:grpSpPr>
          <a:xfrm rot="0">
            <a:off x="2663788" y="4761148"/>
            <a:ext cx="756083" cy="1584176"/>
            <a:chOff x="2640546" y="836712"/>
            <a:chExt cx="888770" cy="1692188"/>
          </a:xfrm>
        </p:grpSpPr>
        <p:sp>
          <p:nvSpPr>
            <p:cNvPr id="307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08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09" name="직선 연결선 51"/>
            <p:cNvCxnSpPr>
              <a:stCxn id="307" idx="1"/>
              <a:endCxn id="307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10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11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4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5" name="그룹 83"/>
          <p:cNvGrpSpPr/>
          <p:nvPr/>
        </p:nvGrpSpPr>
        <p:grpSpPr>
          <a:xfrm rot="0">
            <a:off x="5472100" y="5985284"/>
            <a:ext cx="612068" cy="360039"/>
            <a:chOff x="1439652" y="1484784"/>
            <a:chExt cx="1152128" cy="576064"/>
          </a:xfrm>
        </p:grpSpPr>
        <p:sp>
          <p:nvSpPr>
            <p:cNvPr id="316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1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22" name=""/>
          <p:cNvCxnSpPr/>
          <p:nvPr/>
        </p:nvCxnSpPr>
        <p:spPr>
          <a:xfrm rot="16200000">
            <a:off x="5904148" y="5949280"/>
            <a:ext cx="7200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sp>
        <p:nvSpPr>
          <p:cNvPr id="323" name=""/>
          <p:cNvSpPr/>
          <p:nvPr/>
        </p:nvSpPr>
        <p:spPr>
          <a:xfrm rot="10665471">
            <a:off x="5885976" y="5810673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25" name=""/>
          <p:cNvSpPr/>
          <p:nvPr/>
        </p:nvSpPr>
        <p:spPr>
          <a:xfrm rot="10665471">
            <a:off x="3107090" y="4939378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27" name=""/>
          <p:cNvCxnSpPr/>
          <p:nvPr/>
        </p:nvCxnSpPr>
        <p:spPr>
          <a:xfrm>
            <a:off x="3059832" y="5121188"/>
            <a:ext cx="10801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8" name=""/>
          <p:cNvCxnSpPr/>
          <p:nvPr/>
        </p:nvCxnSpPr>
        <p:spPr>
          <a:xfrm rot="16200000">
            <a:off x="3135201" y="5088546"/>
            <a:ext cx="6528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9" name=""/>
          <p:cNvCxnSpPr/>
          <p:nvPr/>
        </p:nvCxnSpPr>
        <p:spPr>
          <a:xfrm>
            <a:off x="3151187" y="5022204"/>
            <a:ext cx="2731119" cy="8202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0" name=""/>
              <p:cNvSpPr/>
              <p:nvPr/>
            </p:nvSpPr>
            <p:spPr>
              <a:xfrm>
                <a:off x="4267200" y="5013176"/>
                <a:ext cx="609600" cy="4476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0" name=""/>
              <p:cNvSpPr txBox="1"/>
              <p:nvPr/>
            </p:nvSpPr>
            <p:spPr>
              <a:xfrm>
                <a:off x="4267200" y="5013176"/>
                <a:ext cx="609600" cy="44767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p:sp>
        <p:nvSpPr>
          <p:cNvPr id="331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411376"/>
            <a:ext cx="8820980" cy="62786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Deep Reinforcement Learning Based Resource Allocation for V2V Commnunications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Gaussian distrubution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2.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DDPG-Based Resource Allocation Scheme for NOMA Vehicular Communications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       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Reyleigh fading 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32" name=""/>
              <p:cNvSpPr/>
              <p:nvPr/>
            </p:nvSpPr>
            <p:spPr>
              <a:xfrm>
                <a:off x="1895475" y="2772519"/>
                <a:ext cx="5915025" cy="19526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을 통해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2" name=""/>
              <p:cNvSpPr txBox="1"/>
              <p:nvPr/>
            </p:nvSpPr>
            <p:spPr>
              <a:xfrm>
                <a:off x="1895475" y="2772519"/>
                <a:ext cx="5915025" cy="19526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33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2503396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115616" y="1844824"/>
                  <a:ext cx="14763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115616" y="1844824"/>
                  <a:ext cx="1476375" cy="400050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</p:spPr>
            </p:sp>
          </mc:Fallback>
        </mc:AlternateContent>
      </p:grpSp>
      <p:grpSp>
        <p:nvGrpSpPr>
          <p:cNvPr id="362" name="그룹 60"/>
          <p:cNvGrpSpPr/>
          <p:nvPr/>
        </p:nvGrpSpPr>
        <p:grpSpPr>
          <a:xfrm rot="0">
            <a:off x="3095836" y="2672916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72" name=""/>
          <p:cNvCxnSpPr>
            <a:endCxn id="313" idx="0"/>
          </p:cNvCxnSpPr>
          <p:nvPr/>
        </p:nvCxnSpPr>
        <p:spPr>
          <a:xfrm rot="10800000" flipV="1">
            <a:off x="1300603" y="3198552"/>
            <a:ext cx="858396" cy="80017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74" name=""/>
          <p:cNvSpPr/>
          <p:nvPr/>
        </p:nvSpPr>
        <p:spPr>
          <a:xfrm>
            <a:off x="2159732" y="3104964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75" name=""/>
          <p:cNvCxnSpPr/>
          <p:nvPr/>
        </p:nvCxnSpPr>
        <p:spPr>
          <a:xfrm flipV="1">
            <a:off x="2307167" y="2828135"/>
            <a:ext cx="910166" cy="32808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7" name="자유형: 도형 303"/>
              <p:cNvSpPr/>
              <p:nvPr/>
            </p:nvSpPr>
            <p:spPr>
              <a:xfrm>
                <a:off x="4572000" y="3320988"/>
                <a:ext cx="3990975" cy="306705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7" name=""/>
              <p:cNvSpPr txBox="1"/>
              <p:nvPr/>
            </p:nvSpPr>
            <p:spPr>
              <a:xfrm>
                <a:off x="4572000" y="3320988"/>
                <a:ext cx="3990975" cy="30670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cxnSp>
        <p:nvCxnSpPr>
          <p:cNvPr id="380" name=""/>
          <p:cNvCxnSpPr>
            <a:stCxn id="370" idx="0"/>
          </p:cNvCxnSpPr>
          <p:nvPr/>
        </p:nvCxnSpPr>
        <p:spPr>
          <a:xfrm rot="5400000">
            <a:off x="1444321" y="3471933"/>
            <a:ext cx="2251047" cy="12026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1" name=""/>
          <p:cNvCxnSpPr/>
          <p:nvPr/>
        </p:nvCxnSpPr>
        <p:spPr>
          <a:xfrm rot="5400000">
            <a:off x="3286126" y="2537092"/>
            <a:ext cx="306916" cy="21166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82" name=""/>
          <p:cNvSpPr txBox="1"/>
          <p:nvPr/>
        </p:nvSpPr>
        <p:spPr>
          <a:xfrm>
            <a:off x="539552" y="1448780"/>
            <a:ext cx="7524836" cy="12325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macro eNodeB :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8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Overall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76772"/>
            <a:ext cx="7524836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3 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macro eNodeB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6" name="그림 277"/>
          <p:cNvPicPr>
            <a:picLocks noChangeAspect="1"/>
          </p:cNvPicPr>
          <p:nvPr/>
        </p:nvPicPr>
        <p:blipFill rotWithShape="1">
          <a:blip r:embed="rId3"/>
          <a:srcRect l="37020" t="16430" r="19630" b="41430"/>
          <a:stretch>
            <a:fillRect/>
          </a:stretch>
        </p:blipFill>
        <p:spPr>
          <a:xfrm>
            <a:off x="249480" y="2124259"/>
            <a:ext cx="4068452" cy="4050450"/>
          </a:xfrm>
          <a:prstGeom prst="rect">
            <a:avLst/>
          </a:prstGeom>
        </p:spPr>
      </p:pic>
      <p:grpSp>
        <p:nvGrpSpPr>
          <p:cNvPr id="307" name="그룹 278"/>
          <p:cNvGrpSpPr/>
          <p:nvPr/>
        </p:nvGrpSpPr>
        <p:grpSpPr>
          <a:xfrm rot="0">
            <a:off x="863588" y="3429000"/>
            <a:ext cx="254535" cy="153005"/>
            <a:chOff x="1439652" y="1484784"/>
            <a:chExt cx="1152128" cy="576064"/>
          </a:xfrm>
        </p:grpSpPr>
        <p:sp>
          <p:nvSpPr>
            <p:cNvPr id="308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09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0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1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4" name="그룹 285"/>
          <p:cNvGrpSpPr/>
          <p:nvPr/>
        </p:nvGrpSpPr>
        <p:grpSpPr>
          <a:xfrm rot="0">
            <a:off x="3218999" y="2346274"/>
            <a:ext cx="254535" cy="153005"/>
            <a:chOff x="1439652" y="1484784"/>
            <a:chExt cx="1152128" cy="576064"/>
          </a:xfrm>
        </p:grpSpPr>
        <p:sp>
          <p:nvSpPr>
            <p:cNvPr id="315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6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21" name="그룹 294"/>
          <p:cNvGrpSpPr/>
          <p:nvPr/>
        </p:nvGrpSpPr>
        <p:grpSpPr>
          <a:xfrm rot="0">
            <a:off x="1530208" y="5213943"/>
            <a:ext cx="254535" cy="153005"/>
            <a:chOff x="1439652" y="1484784"/>
            <a:chExt cx="1152128" cy="576064"/>
          </a:xfrm>
        </p:grpSpPr>
        <p:sp>
          <p:nvSpPr>
            <p:cNvPr id="322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3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4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5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6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7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45" name=""/>
          <p:cNvSpPr txBox="1"/>
          <p:nvPr/>
        </p:nvSpPr>
        <p:spPr>
          <a:xfrm>
            <a:off x="393496" y="296680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6" name=""/>
          <p:cNvSpPr txBox="1"/>
          <p:nvPr/>
        </p:nvSpPr>
        <p:spPr>
          <a:xfrm>
            <a:off x="3071896" y="1952797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7" name=""/>
          <p:cNvSpPr txBox="1"/>
          <p:nvPr/>
        </p:nvSpPr>
        <p:spPr>
          <a:xfrm>
            <a:off x="1293596" y="5337173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62" name="그룹 60"/>
          <p:cNvGrpSpPr/>
          <p:nvPr/>
        </p:nvGrpSpPr>
        <p:grpSpPr>
          <a:xfrm rot="0">
            <a:off x="2841768" y="2662377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84" name=""/>
          <p:cNvCxnSpPr/>
          <p:nvPr/>
        </p:nvCxnSpPr>
        <p:spPr>
          <a:xfrm>
            <a:off x="251520" y="6345324"/>
            <a:ext cx="86914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  <a:tailEnd type="arrow"/>
          </a:ln>
          <a:effectLst/>
        </p:spPr>
      </p:cxnSp>
      <p:cxnSp>
        <p:nvCxnSpPr>
          <p:cNvPr id="385" name=""/>
          <p:cNvCxnSpPr>
            <a:endCxn id="306" idx="2"/>
          </p:cNvCxnSpPr>
          <p:nvPr/>
        </p:nvCxnSpPr>
        <p:spPr>
          <a:xfrm rot="16200000">
            <a:off x="2115489" y="6342926"/>
            <a:ext cx="33643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sp>
        <p:nvSpPr>
          <p:cNvPr id="386" name=""/>
          <p:cNvSpPr/>
          <p:nvPr/>
        </p:nvSpPr>
        <p:spPr>
          <a:xfrm>
            <a:off x="2051720" y="6453336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t0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87" name=""/>
          <p:cNvSpPr/>
          <p:nvPr/>
        </p:nvSpPr>
        <p:spPr>
          <a:xfrm>
            <a:off x="6516216" y="6417332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t1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88" name=""/>
          <p:cNvCxnSpPr/>
          <p:nvPr/>
        </p:nvCxnSpPr>
        <p:spPr>
          <a:xfrm rot="16200000">
            <a:off x="6572053" y="6325490"/>
            <a:ext cx="3203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pic>
        <p:nvPicPr>
          <p:cNvPr id="389" name="그림 277"/>
          <p:cNvPicPr>
            <a:picLocks noChangeAspect="1"/>
          </p:cNvPicPr>
          <p:nvPr/>
        </p:nvPicPr>
        <p:blipFill rotWithShape="1">
          <a:blip r:embed="rId4"/>
          <a:srcRect l="37020" t="16430" r="19630" b="41430"/>
          <a:stretch>
            <a:fillRect/>
          </a:stretch>
        </p:blipFill>
        <p:spPr>
          <a:xfrm>
            <a:off x="4824028" y="2124259"/>
            <a:ext cx="4068452" cy="4050450"/>
          </a:xfrm>
          <a:prstGeom prst="rect">
            <a:avLst/>
          </a:prstGeom>
        </p:spPr>
      </p:pic>
      <p:grpSp>
        <p:nvGrpSpPr>
          <p:cNvPr id="390" name="그룹 278"/>
          <p:cNvGrpSpPr/>
          <p:nvPr/>
        </p:nvGrpSpPr>
        <p:grpSpPr>
          <a:xfrm rot="0">
            <a:off x="4970083" y="3528022"/>
            <a:ext cx="254535" cy="153005"/>
            <a:chOff x="1439652" y="1484784"/>
            <a:chExt cx="1152128" cy="576064"/>
          </a:xfrm>
        </p:grpSpPr>
        <p:sp>
          <p:nvSpPr>
            <p:cNvPr id="391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2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3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4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5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6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97" name="그룹 285"/>
          <p:cNvGrpSpPr/>
          <p:nvPr/>
        </p:nvGrpSpPr>
        <p:grpSpPr>
          <a:xfrm rot="0">
            <a:off x="7793547" y="2987962"/>
            <a:ext cx="254535" cy="153005"/>
            <a:chOff x="1439652" y="1484784"/>
            <a:chExt cx="1152128" cy="576064"/>
          </a:xfrm>
        </p:grpSpPr>
        <p:sp>
          <p:nvSpPr>
            <p:cNvPr id="398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9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0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1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2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3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04" name="그룹 294"/>
          <p:cNvGrpSpPr/>
          <p:nvPr/>
        </p:nvGrpSpPr>
        <p:grpSpPr>
          <a:xfrm rot="0">
            <a:off x="6104756" y="4756430"/>
            <a:ext cx="254535" cy="153005"/>
            <a:chOff x="1439652" y="1484784"/>
            <a:chExt cx="1152128" cy="576064"/>
          </a:xfrm>
        </p:grpSpPr>
        <p:sp>
          <p:nvSpPr>
            <p:cNvPr id="405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6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7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8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9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10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411" name=""/>
          <p:cNvSpPr txBox="1"/>
          <p:nvPr/>
        </p:nvSpPr>
        <p:spPr>
          <a:xfrm>
            <a:off x="4499992" y="3065822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2" name=""/>
          <p:cNvSpPr txBox="1"/>
          <p:nvPr/>
        </p:nvSpPr>
        <p:spPr>
          <a:xfrm>
            <a:off x="7646444" y="2594485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3" name=""/>
          <p:cNvSpPr txBox="1"/>
          <p:nvPr/>
        </p:nvSpPr>
        <p:spPr>
          <a:xfrm>
            <a:off x="5868144" y="4879660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414" name="그룹 60"/>
          <p:cNvGrpSpPr/>
          <p:nvPr/>
        </p:nvGrpSpPr>
        <p:grpSpPr>
          <a:xfrm rot="0">
            <a:off x="7416316" y="2636911"/>
            <a:ext cx="324036" cy="576063"/>
            <a:chOff x="2640546" y="836712"/>
            <a:chExt cx="888770" cy="1692188"/>
          </a:xfrm>
        </p:grpSpPr>
        <p:sp>
          <p:nvSpPr>
            <p:cNvPr id="415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416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7" name="직선 연결선 51"/>
            <p:cNvCxnSpPr>
              <a:stCxn id="415" idx="1"/>
              <a:endCxn id="415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8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419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0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1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2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24" name=""/>
          <p:cNvCxnSpPr/>
          <p:nvPr/>
        </p:nvCxnSpPr>
        <p:spPr>
          <a:xfrm>
            <a:off x="2267744" y="6417332"/>
            <a:ext cx="447962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00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25" name=""/>
          <p:cNvSpPr/>
          <p:nvPr/>
        </p:nvSpPr>
        <p:spPr>
          <a:xfrm>
            <a:off x="3995936" y="6489340"/>
            <a:ext cx="1080120" cy="324036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100ms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42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78862"/>
            <a:ext cx="7524836" cy="28422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, V2I link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 update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81304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7" name=""/>
              <p:cNvSpPr/>
              <p:nvPr/>
            </p:nvSpPr>
            <p:spPr>
              <a:xfrm>
                <a:off x="971600" y="1971062"/>
                <a:ext cx="5562600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</m:num>
                            <m:den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𝑐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𝑜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</m:den>
                          </m:f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</m:num>
                                <m:den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𝑜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</m: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10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7" name=""/>
              <p:cNvSpPr txBox="1"/>
              <p:nvPr/>
            </p:nvSpPr>
            <p:spPr>
              <a:xfrm>
                <a:off x="971600" y="1971062"/>
                <a:ext cx="5562600" cy="1714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8" name=""/>
              <p:cNvSpPr/>
              <p:nvPr/>
            </p:nvSpPr>
            <p:spPr>
              <a:xfrm>
                <a:off x="996491" y="4693674"/>
                <a:ext cx="4619625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</m:num>
                            <m:den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𝑐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𝑜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</m:den>
                          </m:f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</m:num>
                                <m:den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𝑜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</m: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5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0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8" name=""/>
              <p:cNvSpPr txBox="1"/>
              <p:nvPr/>
            </p:nvSpPr>
            <p:spPr>
              <a:xfrm>
                <a:off x="996491" y="4693674"/>
                <a:ext cx="4619625" cy="171450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p:grpSp>
        <p:nvGrpSpPr>
          <p:cNvPr id="429" name="그룹 83"/>
          <p:cNvGrpSpPr/>
          <p:nvPr/>
        </p:nvGrpSpPr>
        <p:grpSpPr>
          <a:xfrm rot="0">
            <a:off x="7272300" y="2929478"/>
            <a:ext cx="612068" cy="360039"/>
            <a:chOff x="1439652" y="1484784"/>
            <a:chExt cx="1152128" cy="576064"/>
          </a:xfrm>
          <a:solidFill>
            <a:schemeClr val="lt1"/>
          </a:solidFill>
        </p:grpSpPr>
        <p:sp>
          <p:nvSpPr>
            <p:cNvPr id="430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1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2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3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4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5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36" name="그룹 83"/>
          <p:cNvGrpSpPr/>
          <p:nvPr/>
        </p:nvGrpSpPr>
        <p:grpSpPr>
          <a:xfrm rot="0">
            <a:off x="7308304" y="4909698"/>
            <a:ext cx="612068" cy="360039"/>
            <a:chOff x="1439652" y="1484784"/>
            <a:chExt cx="1152128" cy="576064"/>
          </a:xfrm>
        </p:grpSpPr>
        <p:sp>
          <p:nvSpPr>
            <p:cNvPr id="437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8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9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0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1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2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43" name=""/>
          <p:cNvCxnSpPr>
            <a:stCxn id="433" idx="2"/>
          </p:cNvCxnSpPr>
          <p:nvPr/>
        </p:nvCxnSpPr>
        <p:spPr>
          <a:xfrm rot="5400000">
            <a:off x="6827009" y="4058003"/>
            <a:ext cx="1652574" cy="3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44" name=""/>
              <p:cNvSpPr/>
              <p:nvPr/>
            </p:nvSpPr>
            <p:spPr>
              <a:xfrm>
                <a:off x="5762389" y="3901586"/>
                <a:ext cx="2085975" cy="3714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44" name=""/>
              <p:cNvSpPr txBox="1"/>
              <p:nvPr/>
            </p:nvSpPr>
            <p:spPr>
              <a:xfrm>
                <a:off x="5762389" y="3901586"/>
                <a:ext cx="2085975" cy="37147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sp>
        <p:nvSpPr>
          <p:cNvPr id="44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43885" y="1455227"/>
            <a:ext cx="7656229" cy="49261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Graph description.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5" name=""/>
          <p:cNvSpPr txBox="1"/>
          <p:nvPr/>
        </p:nvSpPr>
        <p:spPr>
          <a:xfrm>
            <a:off x="5832140" y="1448780"/>
            <a:ext cx="1836203" cy="2352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6" name=""/>
          <p:cNvSpPr txBox="1"/>
          <p:nvPr/>
        </p:nvSpPr>
        <p:spPr>
          <a:xfrm>
            <a:off x="5832140" y="3789040"/>
            <a:ext cx="1944216" cy="23813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V2I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4572000" y="131526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1step(100ms)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2159732" y="1412776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755576" y="156729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3851920" y="6211808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7920372" y="3798384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1step(100ms)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2699792" y="5625244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3032599" y="4429839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2303748" y="4573855"/>
            <a:ext cx="616617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2843808" y="3565743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3167844" y="3317351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59668" y="872716"/>
            <a:ext cx="8824664" cy="356402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PC5 :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이동 핸드세트가 무선 채널을 통해 다른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UE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와 직접 통신하는 인터페이스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 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(C-V2X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에서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PC5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인터페이스는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V2V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및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V2I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의 직접 통신으로 사용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Sidelink(SL): 단말로부터의 단말로의 통신 Link.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V2V operation : Vehicle to Vehicle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V2I operation : Vehicle to Infrastructure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V2P operation : Vehicle to pedestrian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macro eNB(evolved Node B) :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도시 지역의 이동성과 시골 지역의 장거리 도달에 대한 유비쿼터스 커버리지를 제공하는 기지국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Resource pool : PC5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인터페이스로 전송 가능한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Time, Frequency domain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의 리소스 집합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11" name=""/>
          <p:cNvGrpSpPr/>
          <p:nvPr/>
        </p:nvGrpSpPr>
        <p:grpSpPr>
          <a:xfrm rot="0">
            <a:off x="2375756" y="3573016"/>
            <a:ext cx="4392488" cy="2520280"/>
            <a:chOff x="4859977" y="4051188"/>
            <a:chExt cx="3960495" cy="2284111"/>
          </a:xfrm>
        </p:grpSpPr>
        <p:sp>
          <p:nvSpPr>
            <p:cNvPr id="12" name=""/>
            <p:cNvSpPr txBox="1"/>
            <p:nvPr/>
          </p:nvSpPr>
          <p:spPr>
            <a:xfrm>
              <a:off x="5767017" y="5913275"/>
              <a:ext cx="2153354" cy="37698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Resource pool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pic>
          <p:nvPicPr>
            <p:cNvPr id="13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859977" y="4051188"/>
              <a:ext cx="3960495" cy="189809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9779" y="1272388"/>
            <a:ext cx="7884441" cy="507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80585" y="2023452"/>
            <a:ext cx="3600450" cy="2316568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68871" y="2023452"/>
            <a:ext cx="3600450" cy="231656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16" name=""/>
          <p:cNvCxnSpPr/>
          <p:nvPr/>
        </p:nvCxnSpPr>
        <p:spPr>
          <a:xfrm rot="10800000" flipV="1">
            <a:off x="1074208" y="3196166"/>
            <a:ext cx="1143000" cy="4339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16200000" flipH="1">
            <a:off x="7758722" y="2366513"/>
            <a:ext cx="451553" cy="1282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10800000">
            <a:off x="5148791" y="3418416"/>
            <a:ext cx="114299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6" y="4509120"/>
            <a:ext cx="6421328" cy="12325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환경을 만족 시키면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급격히 감소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7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4728" y="1592796"/>
            <a:ext cx="7274543" cy="468052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8604448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 description.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5688124" y="1531288"/>
            <a:ext cx="1692187" cy="2384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" name=""/>
          <p:cNvSpPr txBox="1"/>
          <p:nvPr/>
        </p:nvSpPr>
        <p:spPr>
          <a:xfrm>
            <a:off x="4572000" y="1423276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3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2339752" y="1530147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5" name=""/>
          <p:cNvSpPr txBox="1"/>
          <p:nvPr/>
        </p:nvSpPr>
        <p:spPr>
          <a:xfrm>
            <a:off x="791580" y="173681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3851920" y="616530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7" name=""/>
          <p:cNvSpPr txBox="1"/>
          <p:nvPr/>
        </p:nvSpPr>
        <p:spPr>
          <a:xfrm>
            <a:off x="7920372" y="3870392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2087724" y="1880828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9" name=""/>
          <p:cNvSpPr txBox="1"/>
          <p:nvPr/>
        </p:nvSpPr>
        <p:spPr>
          <a:xfrm>
            <a:off x="1979712" y="2744924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0" name=""/>
          <p:cNvSpPr txBox="1"/>
          <p:nvPr/>
        </p:nvSpPr>
        <p:spPr>
          <a:xfrm>
            <a:off x="2915816" y="3565738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" name=""/>
          <p:cNvSpPr txBox="1"/>
          <p:nvPr/>
        </p:nvSpPr>
        <p:spPr>
          <a:xfrm>
            <a:off x="5580112" y="3802938"/>
            <a:ext cx="2340260" cy="24328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WINNER II Path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2227563" y="4329100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509" y="1367212"/>
            <a:ext cx="7884265" cy="5072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115616" y="5016540"/>
            <a:ext cx="7342251" cy="8247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영향이 대부분을 차지함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14856" y="1484784"/>
            <a:ext cx="4914285" cy="3161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Future research plan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0" y="1028739"/>
            <a:ext cx="9721215" cy="265228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1. Matlab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기반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5G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채널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(NYUSIM, QuaDRiGa)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모델 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-&gt; Simulation data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산출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2.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DDPG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기반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Resource allocation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    -&gt; System Model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최적화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3.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A3C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기반 분산 환경에서 학습 가능한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Resource allocation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    -&gt; System Model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최적화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3"/>
          <a:srcRect r="630"/>
          <a:stretch>
            <a:fillRect/>
          </a:stretch>
        </p:blipFill>
        <p:spPr>
          <a:xfrm>
            <a:off x="96212" y="3753036"/>
            <a:ext cx="4320540" cy="2335996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52" y="3537012"/>
            <a:ext cx="4320539" cy="2545564"/>
          </a:xfrm>
          <a:prstGeom prst="rect">
            <a:avLst/>
          </a:prstGeom>
        </p:spPr>
      </p:pic>
      <p:sp>
        <p:nvSpPr>
          <p:cNvPr id="33" name=""/>
          <p:cNvSpPr txBox="1"/>
          <p:nvPr/>
        </p:nvSpPr>
        <p:spPr>
          <a:xfrm>
            <a:off x="1538737" y="6093296"/>
            <a:ext cx="1305071" cy="41989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NYUSIM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6147249" y="6091961"/>
            <a:ext cx="1583241" cy="4208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QuaDRiGa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Development Environment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Win10 Pro x64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Anaconda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Python 3.7.3 Version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Matplotlib 3.3.4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Numpy 1.19.2</a:t>
            </a:r>
            <a:endParaRPr lang="en-US" altLang="ko-KR" sz="2400"/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Reference</a:t>
            </a:r>
            <a:endParaRPr lang="ko-KR" altLang="en-US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  <p:sp>
        <p:nvSpPr>
          <p:cNvPr id="5" name="내용 개체 틀 2"/>
          <p:cNvSpPr txBox="1"/>
          <p:nvPr/>
        </p:nvSpPr>
        <p:spPr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/>
              <a:buChar char="§"/>
              <a:defRPr sz="20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18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Wingdings"/>
              <a:buChar char="l"/>
              <a:defRPr sz="16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 2"/>
              <a:buChar char="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[1]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3GPP TR 36.885 V14.0.0 (2016-06)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[2]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3GPP TR 36.843 V12.0.1 (2014-03)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[3]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3GPP TR 36.814 V9.2.0 (2017-03)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[4]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IST-4-027756 WINNER II D1.1.2 V1.2 WINNER II Channel Models </a:t>
            </a:r>
            <a:endParaRPr lang="en-US" altLang="ko-KR" sz="1600" i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kern="0">
                <a:latin typeface="+mn-ea"/>
              </a:rPr>
              <a:t>[5] Hao Ye , Student Member, IEEE, Geoffrey Ye Li, Fellow, IEEE, and Biing-Hwang Fred Juang, “Deep Reinforcement Learning Based Resource Allocation for V2V Communications,” IEEE TRANSACTIONS ON VEHICULAR TECHNOLOGY, VOL. 68, NO. 4, APRIL 2019</a:t>
            </a:r>
            <a:endParaRPr lang="en-US" altLang="ko-KR" sz="1600" b="1" kern="0">
              <a:latin typeface="+mn-ea"/>
            </a:endParaRPr>
          </a:p>
          <a:p>
            <a:pPr marL="0" lvl="0" indent="0">
              <a:buNone/>
              <a:defRPr/>
            </a:pPr>
            <a:r>
              <a:rPr lang="en-US" altLang="ko-KR" sz="1600" b="1" kern="0">
                <a:latin typeface="+mn-ea"/>
              </a:rPr>
              <a:t>[6] </a:t>
            </a:r>
            <a:r>
              <a:rPr lang="en-US" altLang="ko-KR" sz="1600" b="1"/>
              <a:t>YI-HAN XU, CHENG-CHENG YANG, MIN HUA, AND WEN ZHOU “Deep Deterministic Policy Gradient (DDPG)-Based Resource Allocation Scheme for NOMA Vehicular Communications,” Digital Object Identifier 10.1109/ACCESS.2020.2968595</a:t>
            </a:r>
            <a:endParaRPr lang="en-US" altLang="ko-KR" sz="1600" b="1"/>
          </a:p>
          <a:p>
            <a:pPr marL="0" lvl="0" indent="0">
              <a:buNone/>
              <a:defRPr/>
            </a:pPr>
            <a:r>
              <a:rPr lang="en-US" altLang="ko-KR" sz="1600" b="1"/>
              <a:t>[7] Jaewoo So, Senior Member, IEEE, “Throughput Analysis of Proportional Fair</a:t>
            </a:r>
            <a:endParaRPr lang="en-US" altLang="ko-KR" sz="1600" b="1"/>
          </a:p>
          <a:p>
            <a:pPr marL="0" lvl="0" indent="0">
              <a:buNone/>
              <a:defRPr/>
            </a:pPr>
            <a:r>
              <a:rPr lang="en-US" altLang="ko-KR" sz="1600" b="1"/>
              <a:t>Scheduling”</a:t>
            </a:r>
            <a:endParaRPr lang="en-US" altLang="ko-KR" sz="1600" b="1"/>
          </a:p>
          <a:p>
            <a:pPr marL="0" indent="0">
              <a:buNone/>
              <a:defRPr/>
            </a:pPr>
            <a:endParaRPr lang="en-US" altLang="ko-KR" sz="1600" b="1"/>
          </a:p>
          <a:p>
            <a:pPr marL="0" indent="0">
              <a:buFont typeface="Wingdings"/>
              <a:buNone/>
              <a:defRPr/>
            </a:pPr>
            <a:endParaRPr lang="en-US" altLang="ko-KR" sz="1600" kern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grpSp>
        <p:nvGrpSpPr>
          <p:cNvPr id="14" name=""/>
          <p:cNvGrpSpPr/>
          <p:nvPr/>
        </p:nvGrpSpPr>
        <p:grpSpPr>
          <a:xfrm rot="0">
            <a:off x="1043577" y="1528981"/>
            <a:ext cx="2160270" cy="2358479"/>
            <a:chOff x="1367614" y="2528900"/>
            <a:chExt cx="2160270" cy="2358479"/>
          </a:xfrm>
        </p:grpSpPr>
        <p:pic>
          <p:nvPicPr>
            <p:cNvPr id="8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367614" y="2528900"/>
              <a:ext cx="2160270" cy="2042324"/>
            </a:xfrm>
            <a:prstGeom prst="rect">
              <a:avLst/>
            </a:prstGeom>
          </p:spPr>
        </p:pic>
        <p:sp>
          <p:nvSpPr>
            <p:cNvPr id="10" name=""/>
            <p:cNvSpPr txBox="1"/>
            <p:nvPr/>
          </p:nvSpPr>
          <p:spPr>
            <a:xfrm>
              <a:off x="1511660" y="4463552"/>
              <a:ext cx="1991826" cy="42382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V2V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13" name=""/>
          <p:cNvGrpSpPr/>
          <p:nvPr/>
        </p:nvGrpSpPr>
        <p:grpSpPr>
          <a:xfrm rot="0">
            <a:off x="2411730" y="4193410"/>
            <a:ext cx="4320540" cy="2142223"/>
            <a:chOff x="1907674" y="2600907"/>
            <a:chExt cx="4320540" cy="2142223"/>
          </a:xfrm>
        </p:grpSpPr>
        <p:pic>
          <p:nvPicPr>
            <p:cNvPr id="9" name=""/>
            <p:cNvPicPr>
              <a:picLocks noChangeAspect="1"/>
            </p:cNvPicPr>
            <p:nvPr/>
          </p:nvPicPr>
          <p:blipFill rotWithShape="1">
            <a:blip r:embed="rId4"/>
            <a:srcRect b="13170"/>
            <a:stretch>
              <a:fillRect/>
            </a:stretch>
          </p:blipFill>
          <p:spPr>
            <a:xfrm>
              <a:off x="1907674" y="2600907"/>
              <a:ext cx="4320540" cy="1898579"/>
            </a:xfrm>
            <a:prstGeom prst="rect">
              <a:avLst/>
            </a:prstGeom>
          </p:spPr>
        </p:pic>
        <p:sp>
          <p:nvSpPr>
            <p:cNvPr id="11" name=""/>
            <p:cNvSpPr txBox="1"/>
            <p:nvPr/>
          </p:nvSpPr>
          <p:spPr>
            <a:xfrm>
              <a:off x="3095298" y="4319436"/>
              <a:ext cx="1882894" cy="42369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V2I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17" name=""/>
          <p:cNvGrpSpPr/>
          <p:nvPr/>
        </p:nvGrpSpPr>
        <p:grpSpPr>
          <a:xfrm rot="0">
            <a:off x="4499932" y="1654376"/>
            <a:ext cx="4320540" cy="2314684"/>
            <a:chOff x="431540" y="2842507"/>
            <a:chExt cx="3996443" cy="2314684"/>
          </a:xfrm>
        </p:grpSpPr>
        <p:pic>
          <p:nvPicPr>
            <p:cNvPr id="12" name="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431540" y="2842507"/>
              <a:ext cx="3996444" cy="1846632"/>
            </a:xfrm>
            <a:prstGeom prst="rect">
              <a:avLst/>
            </a:prstGeom>
          </p:spPr>
        </p:pic>
        <p:sp>
          <p:nvSpPr>
            <p:cNvPr id="16" name=""/>
            <p:cNvSpPr txBox="1"/>
            <p:nvPr/>
          </p:nvSpPr>
          <p:spPr>
            <a:xfrm>
              <a:off x="1331640" y="4735594"/>
              <a:ext cx="1991826" cy="42159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V2P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sp>
        <p:nvSpPr>
          <p:cNvPr id="22" name=""/>
          <p:cNvSpPr txBox="1"/>
          <p:nvPr/>
        </p:nvSpPr>
        <p:spPr>
          <a:xfrm>
            <a:off x="143508" y="908720"/>
            <a:ext cx="1814832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Scenario1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10" name=""/>
          <p:cNvSpPr txBox="1"/>
          <p:nvPr/>
        </p:nvSpPr>
        <p:spPr>
          <a:xfrm>
            <a:off x="1187623" y="3465004"/>
            <a:ext cx="1991826" cy="42382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3630553" y="5913276"/>
            <a:ext cx="1882894" cy="42369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5473027" y="3547463"/>
            <a:ext cx="2153356" cy="42159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V2P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143508" y="908720"/>
            <a:ext cx="1814832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Scenario2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79582" y="1700784"/>
            <a:ext cx="2160270" cy="1728216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411730" y="4221088"/>
            <a:ext cx="4320540" cy="1742360"/>
          </a:xfrm>
          <a:prstGeom prst="rect">
            <a:avLst/>
          </a:prstGeom>
        </p:spPr>
      </p:pic>
      <p:pic>
        <p:nvPicPr>
          <p:cNvPr id="2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211960" y="1794370"/>
            <a:ext cx="4320540" cy="1778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Environment parameter</a:t>
            </a:r>
            <a:endParaRPr lang="ko-KR" altLang="en-US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50380" y="1031052"/>
          <a:ext cx="8852534" cy="5170252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809749"/>
                <a:gridCol w="1675767"/>
                <a:gridCol w="5367018"/>
              </a:tblGrid>
              <a:tr h="383696">
                <a:tc gridSpan="2"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/>
                        <a:t>Parameter</a:t>
                      </a: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/>
                        <a:t>Assumption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761429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Carrier frequency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PC5 based V2V : 6 GHz, 2 GHz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6GHz (Baseline) for UE type (RSU), 2GHz for eNB type RSU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1205406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Bandwidth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PC5 based V2V : 10 MHz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10MHz for UE type RSU, 10MHz for each of Down link and Up link in FDD, 20MHz in TDD for eNB type RSU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V2P : 10 MHz is baseline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30503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ko-KR" altLang="en-US" sz="1400"/>
                        <a:t>Number of carriers</a:t>
                      </a:r>
                      <a:endParaRPr lang="ko-KR" altLang="en-US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One carrier is baseline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42741">
                <a:tc rowSpan="4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Vehicle UE, UE type RSU, Pedestrain UE paraters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Antenna height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-1.5m for vehicle UE and pedestrain UE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- 5 m for UE type RSU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856856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Antenna gain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- 3 dBi for vehicle UE and UE type RSU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- 0 dBi for pedestrain UI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42741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Maximum transmit power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23 dBm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46880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Noise figure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9 dB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Simulation Block diagram(Urban case)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14" name="직사각형 13"/>
          <p:cNvSpPr/>
          <p:nvPr/>
        </p:nvSpPr>
        <p:spPr>
          <a:xfrm>
            <a:off x="4968096" y="1232756"/>
            <a:ext cx="3780472" cy="468051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Create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Road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15" name="직선 화살표 연결선 14"/>
          <p:cNvCxnSpPr>
            <a:stCxn id="14" idx="2"/>
            <a:endCxn id="16" idx="0"/>
          </p:cNvCxnSpPr>
          <p:nvPr/>
        </p:nvCxnSpPr>
        <p:spPr>
          <a:xfrm rot="16200000" flipH="1">
            <a:off x="6786327" y="1772812"/>
            <a:ext cx="14400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6" name="직사각형 15"/>
          <p:cNvSpPr/>
          <p:nvPr/>
        </p:nvSpPr>
        <p:spPr>
          <a:xfrm>
            <a:off x="4968096" y="1844817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Drop vehicle, base station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(position)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18" name="직선 화살표 연결선 17"/>
          <p:cNvCxnSpPr>
            <a:stCxn id="16" idx="2"/>
            <a:endCxn id="19" idx="0"/>
          </p:cNvCxnSpPr>
          <p:nvPr/>
        </p:nvCxnSpPr>
        <p:spPr>
          <a:xfrm rot="16200000" flipH="1">
            <a:off x="6786323" y="2384884"/>
            <a:ext cx="14401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9" name="직사각형 18"/>
          <p:cNvSpPr/>
          <p:nvPr/>
        </p:nvSpPr>
        <p:spPr>
          <a:xfrm>
            <a:off x="4968096" y="2456893"/>
            <a:ext cx="3780472" cy="432046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Set vehicle state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(direction, velocity...)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968096" y="3032921"/>
            <a:ext cx="3780472" cy="2520315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V2V(Vehicle to Vehicle) link    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NxN matrix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V2I(Vehicle to Infrastructure)  link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- 1XN matrix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968044" y="5661241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200">
                <a:solidFill>
                  <a:schemeClr val="tx2"/>
                </a:solidFill>
                <a:latin typeface="+mj-lt"/>
                <a:ea typeface="맑은 고딕"/>
              </a:rPr>
              <a:t>Update vehicle position based on vehicle state</a:t>
            </a:r>
            <a:endParaRPr lang="en-US" altLang="ko-KR" sz="12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23" name="직선 화살표 연결선 22"/>
          <p:cNvCxnSpPr>
            <a:stCxn id="21" idx="2"/>
            <a:endCxn id="22" idx="0"/>
          </p:cNvCxnSpPr>
          <p:nvPr/>
        </p:nvCxnSpPr>
        <p:spPr>
          <a:xfrm rot="5400000">
            <a:off x="6804303" y="5607213"/>
            <a:ext cx="108006" cy="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cxnSp>
        <p:nvCxnSpPr>
          <p:cNvPr id="25" name="연결선: 꺾임 24"/>
          <p:cNvCxnSpPr>
            <a:stCxn id="22" idx="2"/>
            <a:endCxn id="21" idx="1"/>
          </p:cNvCxnSpPr>
          <p:nvPr/>
        </p:nvCxnSpPr>
        <p:spPr>
          <a:xfrm rot="5400000" flipH="1">
            <a:off x="4995077" y="4266097"/>
            <a:ext cx="1836222" cy="1890184"/>
          </a:xfrm>
          <a:prstGeom prst="bentConnector4">
            <a:avLst>
              <a:gd name="adj1" fmla="val -7345"/>
              <a:gd name="adj2" fmla="val 10734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68106" y="1933151"/>
            <a:ext cx="4403893" cy="34400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Vehicle-to-vehicle channels are updated during the simulation as follows: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Let N be the number of vehicle UE in system simulation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Initialization (at time 0)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N vehicle locations are generated per agreed drop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 (0) – NxN matrix generated as per vehicle locations and agreed channel models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Shadowing (in log domain): S(0) – NxN i.i.d. (with the exception that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shadowing between two vehicles should be the same in the two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directions) normal matrix generated as per agreed shadowing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(0) – NxN i.i.d. processes with a common distribution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Update (at time 100*n ms)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Vehicle locations are updated as per agreed update rules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PL(n) – N x N matrix generated as per updated vehicle locations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S(n) = exp(-D/D_corr) .* S(n-1) +sqrt{ (1-exp(-2*D/D_corr))}.*N_S(n)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- where N_S(n) is an NxN  i.i.d. (with the exception that shadowing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between two vehicles should be the same in the two directions)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normal matrix generated  as per the agreed shadowing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D is the update distance matrix where D(i,j) is change in distance of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link i to j from time n-1 to time n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process is not impacted due to vehicle location updates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(fading is only updated due to time)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UE performance should reflect fast fading variation within the subframe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7" name="직선 화살표 연결선 26"/>
          <p:cNvCxnSpPr>
            <a:stCxn id="19" idx="2"/>
            <a:endCxn id="21" idx="0"/>
          </p:cNvCxnSpPr>
          <p:nvPr/>
        </p:nvCxnSpPr>
        <p:spPr>
          <a:xfrm rot="16200000" flipH="1">
            <a:off x="6786341" y="2960930"/>
            <a:ext cx="14398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Geometric parameter(Urban case)</a:t>
            </a:r>
            <a:endParaRPr lang="en-US" altLang="ko-KR" sz="2700"/>
          </a:p>
        </p:txBody>
      </p: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269558" y="980728"/>
          <a:ext cx="8604885" cy="527951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4297680"/>
                <a:gridCol w="4307205"/>
              </a:tblGrid>
              <a:tr h="510191"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Parameter</a:t>
                      </a:r>
                      <a:endParaRPr lang="en-US" altLang="ko-KR" sz="19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Urban case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Number of lanes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2 in each direction (4 lanes in total in eacy street)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Lane width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3.5m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881532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Road grid size by the distance beetween intersections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433m * 250m</a:t>
                      </a:r>
                      <a:endParaRPr lang="en-US" altLang="ko-KR" sz="1900"/>
                    </a:p>
                    <a:p>
                      <a:pPr>
                        <a:defRPr/>
                      </a:pPr>
                      <a:r>
                        <a:rPr lang="en-US" altLang="ko-KR" sz="1900"/>
                        <a:t>Note that 3 m is reserved for side walk per direction 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Simulation area size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Minimum [1299 m * 750 m]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160807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Vehicle density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Average inter-vehicle distance in the same lane is 2.5 sec * absolute vehicle speed. Baseline: The same density/speed in all the lanes in one simulation.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Absolute vehicle speed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15 km/h, 60 km/h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br>
              <a:rPr lang="en-US" altLang="ko-KR" sz="2700"/>
            </a:br>
            <a:endParaRPr lang="en-US" altLang="ko-KR" sz="2700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91680" y="1122410"/>
            <a:ext cx="4969939" cy="5690966"/>
          </a:xfrm>
          <a:prstGeom prst="rect">
            <a:avLst/>
          </a:prstGeom>
        </p:spPr>
      </p:pic>
      <p:sp>
        <p:nvSpPr>
          <p:cNvPr id="34" name=""/>
          <p:cNvSpPr txBox="1"/>
          <p:nvPr/>
        </p:nvSpPr>
        <p:spPr>
          <a:xfrm>
            <a:off x="143508" y="800708"/>
            <a:ext cx="3757932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Create Road(Urban case)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" name="제목 1"/>
          <p:cNvSpPr>
            <a:spLocks noGrp="1"/>
          </p:cNvSpPr>
          <p:nvPr/>
        </p:nvSpPr>
        <p:spPr>
          <a:xfrm>
            <a:off x="216027" y="7200"/>
            <a:ext cx="8686800" cy="685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xmlns:mc="http://schemas.openxmlformats.org/markup-compatibility/2006" xmlns:hp="http://schemas.haansoft.com/office/presentation/8.0" kumimoji="0" lang="ko-KR" altLang="en-US" sz="2700" b="1" i="0" u="none" strike="noStrike" kern="0" cap="none" spc="0" normalizeH="0" baseline="0" mc:Ignorable="hp" hp:hslEmbossed="0">
              <a:solidFill>
                <a:schemeClr val="tx2"/>
              </a:solidFill>
              <a:latin typeface="+mj-lt"/>
              <a:ea typeface="맑은 고딕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ample presentation slides">
  <a:themeElements>
    <a:clrScheme name="Sample presentation slides 1">
      <a:dk1>
        <a:srgbClr val="1d528d"/>
      </a:dk1>
      <a:lt1>
        <a:srgbClr val="ffffff"/>
      </a:lt1>
      <a:dk2>
        <a:srgbClr val="000000"/>
      </a:dk2>
      <a:lt2>
        <a:srgbClr val="b2b2b2"/>
      </a:lt2>
      <a:accent1>
        <a:srgbClr val="2d6bc7"/>
      </a:accent1>
      <a:accent2>
        <a:srgbClr val="ff9900"/>
      </a:accent2>
      <a:accent3>
        <a:srgbClr val="ffffff"/>
      </a:accent3>
      <a:accent4>
        <a:srgbClr val="174578"/>
      </a:accent4>
      <a:accent5>
        <a:srgbClr val="adbae0"/>
      </a:accent5>
      <a:accent6>
        <a:srgbClr val="e78a00"/>
      </a:accent6>
      <a:hlink>
        <a:srgbClr val="9999ff"/>
      </a:hlink>
      <a:folHlink>
        <a:srgbClr val="969696"/>
      </a:folHlink>
    </a:clrScheme>
    <a:fontScheme name="사용자 지정 1">
      <a:majorFont>
        <a:latin typeface="Arial"/>
        <a:ea typeface="맑은고딕"/>
        <a:cs typeface=""/>
      </a:majorFont>
      <a:minorFont>
        <a:latin typeface="Arial"/>
        <a:ea typeface="맑은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chemeClr val="tx2"/>
          </a:solidFill>
          <a:prstDash val="solid"/>
          <a:round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dirty="0" smtClean="0">
            <a:solidFill>
              <a:schemeClr val="tx2"/>
            </a:solidFill>
            <a:latin typeface="+mj-lt"/>
            <a:ea typeface="맑은 고딕"/>
          </a:defRPr>
        </a:defPPr>
      </a:lstStyle>
    </a:spDef>
    <a:lnDef>
      <a:spPr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1800" b="0" i="0" u="none" strike="noStrike" cap="none" normalizeH="0" baseline="0" smtClean="0">
            <a:solidFill>
              <a:schemeClr val="tx1"/>
            </a:solidFill>
            <a:effectLst/>
            <a:latin typeface="Arial"/>
          </a:defRPr>
        </a:defPPr>
      </a:lstStyle>
    </a:lnDef>
    <a:txDef>
      <a:spPr>
        <a:noFill/>
        <a:ln w="9525">
          <a:noFill/>
          <a:miter/>
        </a:ln>
      </a:spPr>
      <a:bodyPr vert="horz" wrap="square" lIns="91440" tIns="45720" rIns="91440" bIns="45720" anchor="t" anchorCtr="0">
        <a:prstTxWarp prst="textNoShape">
          <a:avLst/>
        </a:prstTxWarp>
        <a:spAutoFit/>
      </a:bodyPr>
      <a:lstStyle>
        <a:defPPr marL="342900" indent="-342900" eaLnBrk="0" hangingPunct="0">
          <a:spcBef>
            <a:spcPct val="20000"/>
          </a:spcBef>
          <a:buSzPct val="120000"/>
          <a:buFont typeface="Wingdings"/>
          <a:buChar char="§"/>
          <a:defRPr lang="en-US" altLang="ko-KR" sz="2200">
            <a:solidFill>
              <a:srgbClr val="000000"/>
            </a:solidFill>
            <a:latin typeface="+mn-lt"/>
            <a:ea typeface="맑은 고딕"/>
          </a:defRPr>
        </a:defPPr>
      </a:lstStyle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1572</ep:Words>
  <ep:PresentationFormat>화면 슬라이드 쇼(4:3)</ep:PresentationFormat>
  <ep:Paragraphs>331</ep:Paragraphs>
  <ep:Slides>39</ep:Slides>
  <ep:Notes>39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ep:HeadingPairs>
  <ep:TitlesOfParts>
    <vt:vector size="40" baseType="lpstr">
      <vt:lpstr>Sample presentation slides</vt:lpstr>
      <vt:lpstr>3GPP TR 36.885 v14.0.0 3rd Generation Partnership Project; Technical Specification Group Radio Access Network; Study on LTE-based V2X Services; (Release 14)  PC5-based V2V, V2I Channel model Urban case</vt:lpstr>
      <vt:lpstr>Contents</vt:lpstr>
      <vt:lpstr>Terminology &amp; Scenario</vt:lpstr>
      <vt:lpstr>Terminology &amp; Scenario</vt:lpstr>
      <vt:lpstr>Terminology &amp; Scenario</vt:lpstr>
      <vt:lpstr>Environment parameter</vt:lpstr>
      <vt:lpstr>Simulation Block diagram(Urban case)</vt:lpstr>
      <vt:lpstr>Geometric parameter(Urban case)</vt:lpstr>
      <vt:lpstr>슬라이드 9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Future research plan</vt:lpstr>
      <vt:lpstr>Development Environment</vt:lpstr>
      <vt:lpstr>Reference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2008-05-23T18:41:33.000</dcterms:created>
  <dc:creator>Jaewoo So</dc:creator>
  <cp:lastModifiedBy>CNL-B3</cp:lastModifiedBy>
  <dcterms:modified xsi:type="dcterms:W3CDTF">2021-09-13T12:02:36.159</dcterms:modified>
  <cp:revision>8978</cp:revision>
  <dc:title>Click to add title</dc:title>
  <cp:version>0906.0100.01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